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14"/>
  </p:notesMasterIdLst>
  <p:handoutMasterIdLst>
    <p:handoutMasterId r:id="rId15"/>
  </p:handoutMasterIdLst>
  <p:sldIdLst>
    <p:sldId id="269" r:id="rId3"/>
    <p:sldId id="274" r:id="rId4"/>
    <p:sldId id="279" r:id="rId5"/>
    <p:sldId id="280" r:id="rId6"/>
    <p:sldId id="281" r:id="rId7"/>
    <p:sldId id="282" r:id="rId8"/>
    <p:sldId id="283" r:id="rId9"/>
    <p:sldId id="275" r:id="rId10"/>
    <p:sldId id="277" r:id="rId11"/>
    <p:sldId id="284" r:id="rId12"/>
    <p:sldId id="278" r:id="rId13"/>
  </p:sldIdLst>
  <p:sldSz cx="9144000" cy="6858000" type="letter"/>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1565" autoAdjust="0"/>
  </p:normalViewPr>
  <p:slideViewPr>
    <p:cSldViewPr snapToGrid="0">
      <p:cViewPr varScale="1">
        <p:scale>
          <a:sx n="89" d="100"/>
          <a:sy n="89" d="100"/>
        </p:scale>
        <p:origin x="2280" y="300"/>
      </p:cViewPr>
      <p:guideLst>
        <p:guide orient="horz" pos="2160"/>
        <p:guide pos="2880"/>
      </p:guideLst>
    </p:cSldViewPr>
  </p:slideViewPr>
  <p:notesTextViewPr>
    <p:cViewPr>
      <p:scale>
        <a:sx n="3" d="2"/>
        <a:sy n="3" d="2"/>
      </p:scale>
      <p:origin x="0" y="0"/>
    </p:cViewPr>
  </p:notesTextViewPr>
  <p:notesViewPr>
    <p:cSldViewPr snapToGrid="0" showGuides="1">
      <p:cViewPr varScale="1">
        <p:scale>
          <a:sx n="76" d="100"/>
          <a:sy n="76" d="100"/>
        </p:scale>
        <p:origin x="168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71054"/>
          </a:xfrm>
          <a:prstGeom prst="rect">
            <a:avLst/>
          </a:prstGeom>
        </p:spPr>
        <p:txBody>
          <a:bodyPr vert="horz" lIns="94097" tIns="47048" rIns="94097" bIns="47048" rtlCol="0"/>
          <a:lstStyle>
            <a:lvl1pPr algn="l">
              <a:defRPr sz="1200"/>
            </a:lvl1pPr>
          </a:lstStyle>
          <a:p>
            <a:endParaRPr lang="en-US" dirty="0"/>
          </a:p>
        </p:txBody>
      </p:sp>
      <p:sp>
        <p:nvSpPr>
          <p:cNvPr id="3" name="Date Placeholder 2"/>
          <p:cNvSpPr>
            <a:spLocks noGrp="1"/>
          </p:cNvSpPr>
          <p:nvPr>
            <p:ph type="dt" sz="quarter" idx="1"/>
          </p:nvPr>
        </p:nvSpPr>
        <p:spPr>
          <a:xfrm>
            <a:off x="4023094" y="0"/>
            <a:ext cx="3077739" cy="471054"/>
          </a:xfrm>
          <a:prstGeom prst="rect">
            <a:avLst/>
          </a:prstGeom>
        </p:spPr>
        <p:txBody>
          <a:bodyPr vert="horz" lIns="94097" tIns="47048" rIns="94097" bIns="47048" rtlCol="0"/>
          <a:lstStyle>
            <a:lvl1pPr algn="r">
              <a:defRPr sz="1200"/>
            </a:lvl1pPr>
          </a:lstStyle>
          <a:p>
            <a:fld id="{FCDF4E22-E98E-4F6B-977F-447F402EDE8D}" type="datetimeFigureOut">
              <a:rPr lang="en-US" smtClean="0"/>
              <a:pPr/>
              <a:t>3/4/2026</a:t>
            </a:fld>
            <a:endParaRPr lang="en-US" dirty="0"/>
          </a:p>
        </p:txBody>
      </p:sp>
      <p:sp>
        <p:nvSpPr>
          <p:cNvPr id="4" name="Footer Placeholder 3"/>
          <p:cNvSpPr>
            <a:spLocks noGrp="1"/>
          </p:cNvSpPr>
          <p:nvPr>
            <p:ph type="ftr" sz="quarter" idx="2"/>
          </p:nvPr>
        </p:nvSpPr>
        <p:spPr>
          <a:xfrm>
            <a:off x="1" y="8917425"/>
            <a:ext cx="3077739" cy="471053"/>
          </a:xfrm>
          <a:prstGeom prst="rect">
            <a:avLst/>
          </a:prstGeom>
        </p:spPr>
        <p:txBody>
          <a:bodyPr vert="horz" lIns="94097" tIns="47048" rIns="94097" bIns="47048"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4" y="8917425"/>
            <a:ext cx="3077739" cy="471053"/>
          </a:xfrm>
          <a:prstGeom prst="rect">
            <a:avLst/>
          </a:prstGeom>
        </p:spPr>
        <p:txBody>
          <a:bodyPr vert="horz" lIns="94097" tIns="47048" rIns="94097" bIns="47048" rtlCol="0" anchor="b"/>
          <a:lstStyle>
            <a:lvl1pPr algn="r">
              <a:defRPr sz="1200"/>
            </a:lvl1pPr>
          </a:lstStyle>
          <a:p>
            <a:fld id="{6FDC7F4F-41CA-4B09-9309-82952A673BCD}" type="slidenum">
              <a:rPr lang="en-US" smtClean="0"/>
              <a:pPr/>
              <a:t>‹#›</a:t>
            </a:fld>
            <a:endParaRPr lang="en-US" dirty="0"/>
          </a:p>
        </p:txBody>
      </p:sp>
    </p:spTree>
    <p:extLst>
      <p:ext uri="{BB962C8B-B14F-4D97-AF65-F5344CB8AC3E}">
        <p14:creationId xmlns:p14="http://schemas.microsoft.com/office/powerpoint/2010/main" val="1899143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71054"/>
          </a:xfrm>
          <a:prstGeom prst="rect">
            <a:avLst/>
          </a:prstGeom>
        </p:spPr>
        <p:txBody>
          <a:bodyPr vert="horz" lIns="94097" tIns="47048" rIns="94097" bIns="47048" rtlCol="0"/>
          <a:lstStyle>
            <a:lvl1pPr algn="l">
              <a:defRPr sz="1200"/>
            </a:lvl1pPr>
          </a:lstStyle>
          <a:p>
            <a:endParaRPr lang="en-US" dirty="0"/>
          </a:p>
        </p:txBody>
      </p:sp>
      <p:sp>
        <p:nvSpPr>
          <p:cNvPr id="3" name="Date Placeholder 2"/>
          <p:cNvSpPr>
            <a:spLocks noGrp="1"/>
          </p:cNvSpPr>
          <p:nvPr>
            <p:ph type="dt" idx="1"/>
          </p:nvPr>
        </p:nvSpPr>
        <p:spPr>
          <a:xfrm>
            <a:off x="4023094" y="0"/>
            <a:ext cx="3077739" cy="471054"/>
          </a:xfrm>
          <a:prstGeom prst="rect">
            <a:avLst/>
          </a:prstGeom>
        </p:spPr>
        <p:txBody>
          <a:bodyPr vert="horz" lIns="94097" tIns="47048" rIns="94097" bIns="47048" rtlCol="0"/>
          <a:lstStyle>
            <a:lvl1pPr algn="r">
              <a:defRPr sz="1200"/>
            </a:lvl1pPr>
          </a:lstStyle>
          <a:p>
            <a:fld id="{3902AA3D-838A-4524-93AE-BB6F4B6FC72A}" type="datetimeFigureOut">
              <a:rPr lang="en-US" smtClean="0"/>
              <a:pPr/>
              <a:t>3/4/2026</a:t>
            </a:fld>
            <a:endParaRPr lang="en-US" dirty="0"/>
          </a:p>
        </p:txBody>
      </p:sp>
      <p:sp>
        <p:nvSpPr>
          <p:cNvPr id="4" name="Slide Image Placeholder 3"/>
          <p:cNvSpPr>
            <a:spLocks noGrp="1" noRot="1" noChangeAspect="1"/>
          </p:cNvSpPr>
          <p:nvPr>
            <p:ph type="sldImg" idx="2"/>
          </p:nvPr>
        </p:nvSpPr>
        <p:spPr>
          <a:xfrm>
            <a:off x="1439863" y="1174750"/>
            <a:ext cx="4222750" cy="3168650"/>
          </a:xfrm>
          <a:prstGeom prst="rect">
            <a:avLst/>
          </a:prstGeom>
          <a:noFill/>
          <a:ln w="12700">
            <a:solidFill>
              <a:prstClr val="black"/>
            </a:solidFill>
          </a:ln>
        </p:spPr>
        <p:txBody>
          <a:bodyPr vert="horz" lIns="94097" tIns="47048" rIns="94097" bIns="47048" rtlCol="0" anchor="ctr"/>
          <a:lstStyle/>
          <a:p>
            <a:endParaRPr lang="en-US" dirty="0"/>
          </a:p>
        </p:txBody>
      </p:sp>
      <p:sp>
        <p:nvSpPr>
          <p:cNvPr id="5" name="Notes Placeholder 4"/>
          <p:cNvSpPr>
            <a:spLocks noGrp="1"/>
          </p:cNvSpPr>
          <p:nvPr>
            <p:ph type="body" sz="quarter" idx="3"/>
          </p:nvPr>
        </p:nvSpPr>
        <p:spPr>
          <a:xfrm>
            <a:off x="710248" y="4518206"/>
            <a:ext cx="5681980" cy="3696712"/>
          </a:xfrm>
          <a:prstGeom prst="rect">
            <a:avLst/>
          </a:prstGeom>
        </p:spPr>
        <p:txBody>
          <a:bodyPr vert="horz" lIns="94097" tIns="47048" rIns="94097" bIns="470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5"/>
            <a:ext cx="3077739" cy="471053"/>
          </a:xfrm>
          <a:prstGeom prst="rect">
            <a:avLst/>
          </a:prstGeom>
        </p:spPr>
        <p:txBody>
          <a:bodyPr vert="horz" lIns="94097" tIns="47048" rIns="94097" bIns="4704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4" y="8917425"/>
            <a:ext cx="3077739" cy="471053"/>
          </a:xfrm>
          <a:prstGeom prst="rect">
            <a:avLst/>
          </a:prstGeom>
        </p:spPr>
        <p:txBody>
          <a:bodyPr vert="horz" lIns="94097" tIns="47048" rIns="94097" bIns="47048" rtlCol="0" anchor="b"/>
          <a:lstStyle>
            <a:lvl1pPr algn="r">
              <a:defRPr sz="1200"/>
            </a:lvl1pPr>
          </a:lstStyle>
          <a:p>
            <a:fld id="{7F945297-9661-4111-AC4D-7C1869DFF06C}" type="slidenum">
              <a:rPr lang="en-US" smtClean="0"/>
              <a:pPr/>
              <a:t>‹#›</a:t>
            </a:fld>
            <a:endParaRPr lang="en-US" dirty="0"/>
          </a:p>
        </p:txBody>
      </p:sp>
    </p:spTree>
    <p:extLst>
      <p:ext uri="{BB962C8B-B14F-4D97-AF65-F5344CB8AC3E}">
        <p14:creationId xmlns:p14="http://schemas.microsoft.com/office/powerpoint/2010/main" val="419294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945297-9661-4111-AC4D-7C1869DFF06C}" type="slidenum">
              <a:rPr lang="en-US" smtClean="0"/>
              <a:pPr/>
              <a:t>1</a:t>
            </a:fld>
            <a:endParaRPr lang="en-US" dirty="0"/>
          </a:p>
        </p:txBody>
      </p:sp>
    </p:spTree>
    <p:extLst>
      <p:ext uri="{BB962C8B-B14F-4D97-AF65-F5344CB8AC3E}">
        <p14:creationId xmlns:p14="http://schemas.microsoft.com/office/powerpoint/2010/main" val="66671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945297-9661-4111-AC4D-7C1869DFF06C}" type="slidenum">
              <a:rPr lang="en-US" smtClean="0"/>
              <a:pPr/>
              <a:t>4</a:t>
            </a:fld>
            <a:endParaRPr lang="en-US" dirty="0"/>
          </a:p>
        </p:txBody>
      </p:sp>
    </p:spTree>
    <p:extLst>
      <p:ext uri="{BB962C8B-B14F-4D97-AF65-F5344CB8AC3E}">
        <p14:creationId xmlns:p14="http://schemas.microsoft.com/office/powerpoint/2010/main" val="3679923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945297-9661-4111-AC4D-7C1869DFF06C}" type="slidenum">
              <a:rPr lang="en-US" smtClean="0"/>
              <a:pPr/>
              <a:t>7</a:t>
            </a:fld>
            <a:endParaRPr lang="en-US" dirty="0"/>
          </a:p>
        </p:txBody>
      </p:sp>
    </p:spTree>
    <p:extLst>
      <p:ext uri="{BB962C8B-B14F-4D97-AF65-F5344CB8AC3E}">
        <p14:creationId xmlns:p14="http://schemas.microsoft.com/office/powerpoint/2010/main" val="784914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945297-9661-4111-AC4D-7C1869DFF06C}" type="slidenum">
              <a:rPr lang="en-US" smtClean="0"/>
              <a:pPr/>
              <a:t>8</a:t>
            </a:fld>
            <a:endParaRPr lang="en-US" dirty="0"/>
          </a:p>
        </p:txBody>
      </p:sp>
    </p:spTree>
    <p:extLst>
      <p:ext uri="{BB962C8B-B14F-4D97-AF65-F5344CB8AC3E}">
        <p14:creationId xmlns:p14="http://schemas.microsoft.com/office/powerpoint/2010/main" val="3371422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945297-9661-4111-AC4D-7C1869DFF06C}" type="slidenum">
              <a:rPr lang="en-US" smtClean="0"/>
              <a:pPr/>
              <a:t>9</a:t>
            </a:fld>
            <a:endParaRPr lang="en-US" dirty="0"/>
          </a:p>
        </p:txBody>
      </p:sp>
    </p:spTree>
    <p:extLst>
      <p:ext uri="{BB962C8B-B14F-4D97-AF65-F5344CB8AC3E}">
        <p14:creationId xmlns:p14="http://schemas.microsoft.com/office/powerpoint/2010/main" val="2792105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945297-9661-4111-AC4D-7C1869DFF06C}" type="slidenum">
              <a:rPr lang="en-US" smtClean="0"/>
              <a:pPr/>
              <a:t>10</a:t>
            </a:fld>
            <a:endParaRPr lang="en-US" dirty="0"/>
          </a:p>
        </p:txBody>
      </p:sp>
    </p:spTree>
    <p:extLst>
      <p:ext uri="{BB962C8B-B14F-4D97-AF65-F5344CB8AC3E}">
        <p14:creationId xmlns:p14="http://schemas.microsoft.com/office/powerpoint/2010/main" val="1335203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945297-9661-4111-AC4D-7C1869DFF06C}" type="slidenum">
              <a:rPr lang="en-US" smtClean="0"/>
              <a:pPr/>
              <a:t>11</a:t>
            </a:fld>
            <a:endParaRPr lang="en-US" dirty="0"/>
          </a:p>
        </p:txBody>
      </p:sp>
    </p:spTree>
    <p:extLst>
      <p:ext uri="{BB962C8B-B14F-4D97-AF65-F5344CB8AC3E}">
        <p14:creationId xmlns:p14="http://schemas.microsoft.com/office/powerpoint/2010/main" val="346839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1"/>
                </a:solidFill>
              </a:defRPr>
            </a:lvl1pPr>
          </a:lstStyle>
          <a:p>
            <a:fld id="{7122DBBA-1787-4CE6-B7BF-1BA9AA2D12C8}" type="datetimeFigureOut">
              <a:rPr lang="en-US" smtClean="0"/>
              <a:pPr/>
              <a:t>3/4/2026</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2FB8604-3E91-4806-A5CC-428F0C480F73}" type="slidenum">
              <a:rPr lang="en-US" smtClean="0"/>
              <a:pPr/>
              <a:t>‹#›</a:t>
            </a:fld>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solidFill>
                  <a:schemeClr val="tx1"/>
                </a:solidFill>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p:txBody>
      </p:sp>
      <p:sp>
        <p:nvSpPr>
          <p:cNvPr id="2" name="Title 1"/>
          <p:cNvSpPr>
            <a:spLocks noGrp="1"/>
          </p:cNvSpPr>
          <p:nvPr>
            <p:ph type="ctrTitle"/>
          </p:nvPr>
        </p:nvSpPr>
        <p:spPr>
          <a:xfrm>
            <a:off x="1143000" y="1041400"/>
            <a:ext cx="6858000" cy="2387600"/>
          </a:xfrm>
        </p:spPr>
        <p:txBody>
          <a:bodyPr anchor="b"/>
          <a:lstStyle>
            <a:lvl1pPr algn="ctr">
              <a:defRPr sz="4500">
                <a:solidFill>
                  <a:schemeClr val="tx1"/>
                </a:solidFill>
              </a:defRPr>
            </a:lvl1pPr>
          </a:lstStyle>
          <a:p>
            <a:r>
              <a:rPr lang="en-US"/>
              <a:t>Click to edit Master title style</a:t>
            </a:r>
          </a:p>
        </p:txBody>
      </p:sp>
    </p:spTree>
    <p:extLst>
      <p:ext uri="{BB962C8B-B14F-4D97-AF65-F5344CB8AC3E}">
        <p14:creationId xmlns:p14="http://schemas.microsoft.com/office/powerpoint/2010/main" val="259946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7525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dirty="0"/>
          </a:p>
        </p:txBody>
      </p:sp>
      <p:sp>
        <p:nvSpPr>
          <p:cNvPr id="3" name="Vertical Text Placeholder 2"/>
          <p:cNvSpPr>
            <a:spLocks noGrp="1"/>
          </p:cNvSpPr>
          <p:nvPr>
            <p:ph type="body" orient="vert" idx="1"/>
          </p:nvPr>
        </p:nvSpPr>
        <p:spPr>
          <a:xfrm>
            <a:off x="628652" y="365126"/>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6543676" y="365126"/>
            <a:ext cx="1971675" cy="5811838"/>
          </a:xfrm>
        </p:spPr>
        <p:txBody>
          <a:bodyPr vert="eaVert"/>
          <a:lstStyle/>
          <a:p>
            <a:r>
              <a:rPr lang="en-US"/>
              <a:t>Click to edit Master title style</a:t>
            </a:r>
          </a:p>
        </p:txBody>
      </p:sp>
    </p:spTree>
    <p:extLst>
      <p:ext uri="{BB962C8B-B14F-4D97-AF65-F5344CB8AC3E}">
        <p14:creationId xmlns:p14="http://schemas.microsoft.com/office/powerpoint/2010/main" val="329274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42773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dirty="0"/>
          </a:p>
        </p:txBody>
      </p:sp>
      <p:sp>
        <p:nvSpPr>
          <p:cNvPr id="3" name="Text Placeholder 2"/>
          <p:cNvSpPr>
            <a:spLocks noGrp="1"/>
          </p:cNvSpPr>
          <p:nvPr>
            <p:ph type="body" idx="1"/>
          </p:nvPr>
        </p:nvSpPr>
        <p:spPr>
          <a:xfrm>
            <a:off x="623889" y="4589467"/>
            <a:ext cx="7886700" cy="1500187"/>
          </a:xfrm>
        </p:spPr>
        <p:txBody>
          <a:bodyPr/>
          <a:lstStyle>
            <a:lvl1pPr marL="0" indent="0">
              <a:buNone/>
              <a:defRPr sz="1800"/>
            </a:lvl1pPr>
            <a:lvl2pPr marL="342892" indent="0">
              <a:buNone/>
              <a:defRPr sz="1500"/>
            </a:lvl2pPr>
            <a:lvl3pPr marL="685783" indent="0">
              <a:buNone/>
              <a:defRPr sz="1350"/>
            </a:lvl3pPr>
            <a:lvl4pPr marL="1028675" indent="0">
              <a:buNone/>
              <a:defRPr sz="1200"/>
            </a:lvl4pPr>
            <a:lvl5pPr marL="1371566" indent="0">
              <a:buNone/>
              <a:defRPr sz="1200"/>
            </a:lvl5pPr>
            <a:lvl6pPr marL="1714457" indent="0">
              <a:buNone/>
              <a:defRPr sz="1200"/>
            </a:lvl6pPr>
            <a:lvl7pPr marL="2057348" indent="0">
              <a:buNone/>
              <a:defRPr sz="1200"/>
            </a:lvl7pPr>
            <a:lvl8pPr marL="2400240" indent="0">
              <a:buNone/>
              <a:defRPr sz="1200"/>
            </a:lvl8pPr>
            <a:lvl9pPr marL="2743132" indent="0">
              <a:buNone/>
              <a:defRPr sz="1200"/>
            </a:lvl9pPr>
          </a:lstStyle>
          <a:p>
            <a:pPr lvl="0"/>
            <a:r>
              <a:rPr lang="en-US"/>
              <a:t>Click to edit Master text styles</a:t>
            </a:r>
          </a:p>
        </p:txBody>
      </p:sp>
      <p:sp>
        <p:nvSpPr>
          <p:cNvPr id="2" name="Title 1"/>
          <p:cNvSpPr>
            <a:spLocks noGrp="1"/>
          </p:cNvSpPr>
          <p:nvPr>
            <p:ph type="title"/>
          </p:nvPr>
        </p:nvSpPr>
        <p:spPr>
          <a:xfrm>
            <a:off x="623889" y="1709739"/>
            <a:ext cx="7886700" cy="2862262"/>
          </a:xfrm>
        </p:spPr>
        <p:txBody>
          <a:bodyPr anchor="b"/>
          <a:lstStyle>
            <a:lvl1pPr>
              <a:defRPr sz="4500"/>
            </a:lvl1pPr>
          </a:lstStyle>
          <a:p>
            <a:r>
              <a:rPr lang="en-US"/>
              <a:t>Click to edit Master title style</a:t>
            </a:r>
          </a:p>
        </p:txBody>
      </p:sp>
    </p:spTree>
    <p:extLst>
      <p:ext uri="{BB962C8B-B14F-4D97-AF65-F5344CB8AC3E}">
        <p14:creationId xmlns:p14="http://schemas.microsoft.com/office/powerpoint/2010/main" val="12233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dirty="0"/>
          </a:p>
        </p:txBody>
      </p:sp>
      <p:sp>
        <p:nvSpPr>
          <p:cNvPr id="4" name="Content Placeholder 3"/>
          <p:cNvSpPr>
            <a:spLocks noGrp="1"/>
          </p:cNvSpPr>
          <p:nvPr>
            <p:ph sz="half" idx="2"/>
          </p:nvPr>
        </p:nvSpPr>
        <p:spPr>
          <a:xfrm>
            <a:off x="4629151" y="1825625"/>
            <a:ext cx="3886200" cy="435133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1" y="1825625"/>
            <a:ext cx="3886200" cy="435133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1709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2FB8604-3E91-4806-A5CC-428F0C480F73}" type="slidenum">
              <a:rPr lang="en-US" smtClean="0"/>
              <a:pPr/>
              <a:t>‹#›</a:t>
            </a:fld>
            <a:endParaRPr lang="en-US" dirty="0"/>
          </a:p>
        </p:txBody>
      </p:sp>
      <p:sp>
        <p:nvSpPr>
          <p:cNvPr id="6" name="Content Placeholder 5"/>
          <p:cNvSpPr>
            <a:spLocks noGrp="1"/>
          </p:cNvSpPr>
          <p:nvPr>
            <p:ph sz="quarter" idx="4"/>
          </p:nvPr>
        </p:nvSpPr>
        <p:spPr>
          <a:xfrm>
            <a:off x="4642249" y="2193929"/>
            <a:ext cx="3868340" cy="3978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2249" y="1489076"/>
            <a:ext cx="3868340" cy="641350"/>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623890" y="2193929"/>
            <a:ext cx="3867151" cy="397827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623890" y="1489076"/>
            <a:ext cx="3867151" cy="641350"/>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2" name="Title 1"/>
          <p:cNvSpPr>
            <a:spLocks noGrp="1"/>
          </p:cNvSpPr>
          <p:nvPr>
            <p:ph type="title"/>
          </p:nvPr>
        </p:nvSpPr>
        <p:spPr>
          <a:xfrm>
            <a:off x="623889" y="274638"/>
            <a:ext cx="7886700" cy="1143000"/>
          </a:xfrm>
        </p:spPr>
        <p:txBody>
          <a:bodyPr/>
          <a:lstStyle/>
          <a:p>
            <a:r>
              <a:rPr lang="en-US"/>
              <a:t>Click to edit Master title style</a:t>
            </a:r>
          </a:p>
        </p:txBody>
      </p:sp>
    </p:spTree>
    <p:extLst>
      <p:ext uri="{BB962C8B-B14F-4D97-AF65-F5344CB8AC3E}">
        <p14:creationId xmlns:p14="http://schemas.microsoft.com/office/powerpoint/2010/main" val="197020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2FB8604-3E91-4806-A5CC-428F0C480F73}" type="slidenum">
              <a:rPr lang="en-US" smtClean="0"/>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559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2FB8604-3E91-4806-A5CC-428F0C480F73}" type="slidenum">
              <a:rPr lang="en-US" smtClean="0"/>
              <a:pPr/>
              <a:t>‹#›</a:t>
            </a:fld>
            <a:endParaRPr lang="en-US" dirty="0"/>
          </a:p>
        </p:txBody>
      </p:sp>
    </p:spTree>
    <p:extLst>
      <p:ext uri="{BB962C8B-B14F-4D97-AF65-F5344CB8AC3E}">
        <p14:creationId xmlns:p14="http://schemas.microsoft.com/office/powerpoint/2010/main" val="2820598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3" name="Content Placeholder 2"/>
          <p:cNvSpPr>
            <a:spLocks noGrp="1"/>
          </p:cNvSpPr>
          <p:nvPr>
            <p:ph idx="1"/>
          </p:nvPr>
        </p:nvSpPr>
        <p:spPr>
          <a:xfrm>
            <a:off x="3887392" y="987429"/>
            <a:ext cx="4629151"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dirty="0"/>
          </a:p>
        </p:txBody>
      </p:sp>
      <p:sp>
        <p:nvSpPr>
          <p:cNvPr id="4" name="Text Placeholder 3"/>
          <p:cNvSpPr>
            <a:spLocks noGrp="1"/>
          </p:cNvSpPr>
          <p:nvPr>
            <p:ph type="body" sz="half" idx="2"/>
          </p:nvPr>
        </p:nvSpPr>
        <p:spPr>
          <a:xfrm>
            <a:off x="629842" y="2101851"/>
            <a:ext cx="2949179" cy="3759200"/>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2" name="Title 1"/>
          <p:cNvSpPr>
            <a:spLocks noGrp="1"/>
          </p:cNvSpPr>
          <p:nvPr>
            <p:ph type="title"/>
          </p:nvPr>
        </p:nvSpPr>
        <p:spPr>
          <a:xfrm>
            <a:off x="629842" y="457200"/>
            <a:ext cx="2949179" cy="1600200"/>
          </a:xfrm>
        </p:spPr>
        <p:txBody>
          <a:bodyPr anchor="b"/>
          <a:lstStyle>
            <a:lvl1pPr>
              <a:defRPr sz="2400"/>
            </a:lvl1pPr>
          </a:lstStyle>
          <a:p>
            <a:r>
              <a:rPr lang="en-US"/>
              <a:t>Click to edit Master title style</a:t>
            </a:r>
          </a:p>
        </p:txBody>
      </p:sp>
    </p:spTree>
    <p:extLst>
      <p:ext uri="{BB962C8B-B14F-4D97-AF65-F5344CB8AC3E}">
        <p14:creationId xmlns:p14="http://schemas.microsoft.com/office/powerpoint/2010/main" val="111326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3" name="Picture Placeholder 2"/>
          <p:cNvSpPr>
            <a:spLocks noGrp="1"/>
          </p:cNvSpPr>
          <p:nvPr>
            <p:ph type="pic" idx="1"/>
          </p:nvPr>
        </p:nvSpPr>
        <p:spPr>
          <a:xfrm>
            <a:off x="3887392" y="987429"/>
            <a:ext cx="4629151"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en-US" dirty="0"/>
              <a:t>Click icon to add picture</a:t>
            </a:r>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dirty="0"/>
          </a:p>
        </p:txBody>
      </p:sp>
      <p:sp>
        <p:nvSpPr>
          <p:cNvPr id="4" name="Text Placeholder 3"/>
          <p:cNvSpPr>
            <a:spLocks noGrp="1"/>
          </p:cNvSpPr>
          <p:nvPr>
            <p:ph type="body" sz="half" idx="2"/>
          </p:nvPr>
        </p:nvSpPr>
        <p:spPr>
          <a:xfrm>
            <a:off x="629842" y="2101851"/>
            <a:ext cx="2949179" cy="3759200"/>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en-US"/>
              <a:t>Click to edit Master text styles</a:t>
            </a:r>
          </a:p>
        </p:txBody>
      </p:sp>
      <p:sp>
        <p:nvSpPr>
          <p:cNvPr id="2" name="Title 1"/>
          <p:cNvSpPr>
            <a:spLocks noGrp="1"/>
          </p:cNvSpPr>
          <p:nvPr>
            <p:ph type="title"/>
          </p:nvPr>
        </p:nvSpPr>
        <p:spPr>
          <a:xfrm>
            <a:off x="629842" y="457200"/>
            <a:ext cx="2949179" cy="1600200"/>
          </a:xfrm>
        </p:spPr>
        <p:txBody>
          <a:bodyPr anchor="b"/>
          <a:lstStyle>
            <a:lvl1pPr>
              <a:defRPr sz="2400"/>
            </a:lvl1pPr>
          </a:lstStyle>
          <a:p>
            <a:r>
              <a:rPr lang="en-US"/>
              <a:t>Click to edit Master title style</a:t>
            </a:r>
          </a:p>
        </p:txBody>
      </p:sp>
    </p:spTree>
    <p:extLst>
      <p:ext uri="{BB962C8B-B14F-4D97-AF65-F5344CB8AC3E}">
        <p14:creationId xmlns:p14="http://schemas.microsoft.com/office/powerpoint/2010/main" val="349434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28650" y="6356354"/>
            <a:ext cx="2457451"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122DBBA-1787-4CE6-B7BF-1BA9AA2D12C8}" type="datetimeFigureOut">
              <a:rPr lang="en-US" smtClean="0"/>
              <a:pPr/>
              <a:t>3/4/2026</a:t>
            </a:fld>
            <a:endParaRPr lang="en-US" dirty="0"/>
          </a:p>
        </p:txBody>
      </p:sp>
      <p:sp>
        <p:nvSpPr>
          <p:cNvPr id="5" name="Footer Placeholder 4"/>
          <p:cNvSpPr>
            <a:spLocks noGrp="1"/>
          </p:cNvSpPr>
          <p:nvPr>
            <p:ph type="ftr" sz="quarter" idx="3"/>
          </p:nvPr>
        </p:nvSpPr>
        <p:spPr>
          <a:xfrm>
            <a:off x="3486151" y="6356354"/>
            <a:ext cx="21717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057901" y="6356354"/>
            <a:ext cx="2457451"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FB8604-3E91-4806-A5CC-428F0C480F73}" type="slidenum">
              <a:rPr lang="en-US" smtClean="0"/>
              <a:pPr/>
              <a:t>‹#›</a:t>
            </a:fld>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628651" y="365129"/>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95562301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783" rtl="0" eaLnBrk="1" latinLnBrk="0" hangingPunct="1">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ct val="3000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ct val="30000"/>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ct val="30000"/>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jalapre@Yahoo.com" TargetMode="External"/><Relationship Id="rId2" Type="http://schemas.openxmlformats.org/officeDocument/2006/relationships/hyperlink" Target="mailto:thebridgequeen@ao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home.artemislifestyl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dduncan0530@outlook.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4362" y="4972935"/>
            <a:ext cx="6677383" cy="1241822"/>
          </a:xfrm>
        </p:spPr>
        <p:txBody>
          <a:bodyPr/>
          <a:lstStyle/>
          <a:p>
            <a:endParaRPr lang="en-US" dirty="0"/>
          </a:p>
          <a:p>
            <a:r>
              <a:rPr lang="en-US" dirty="0"/>
              <a:t> A SPECIAL GREETING FROM YOUR NEIGHBORS!</a:t>
            </a:r>
          </a:p>
        </p:txBody>
      </p:sp>
      <p:sp>
        <p:nvSpPr>
          <p:cNvPr id="2" name="Title 1"/>
          <p:cNvSpPr>
            <a:spLocks noGrp="1"/>
          </p:cNvSpPr>
          <p:nvPr>
            <p:ph type="ctrTitle"/>
          </p:nvPr>
        </p:nvSpPr>
        <p:spPr>
          <a:xfrm>
            <a:off x="912114" y="409321"/>
            <a:ext cx="7319772" cy="1111758"/>
          </a:xfrm>
        </p:spPr>
        <p:txBody>
          <a:bodyPr>
            <a:normAutofit/>
          </a:bodyPr>
          <a:lstStyle/>
          <a:p>
            <a:r>
              <a:rPr lang="en-US" sz="4950" dirty="0"/>
              <a:t>WELCOME TO RIMINI !</a:t>
            </a:r>
          </a:p>
        </p:txBody>
      </p:sp>
      <p:pic>
        <p:nvPicPr>
          <p:cNvPr id="5" name="Picture 4" descr="A house with bushes in front of a brick building&#10;&#10;Description automatically generated">
            <a:extLst>
              <a:ext uri="{FF2B5EF4-FFF2-40B4-BE49-F238E27FC236}">
                <a16:creationId xmlns:a16="http://schemas.microsoft.com/office/drawing/2014/main" id="{1B7FD617-F67A-4291-A78B-92A5F2217F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7905" y="1741021"/>
            <a:ext cx="5108190" cy="3096840"/>
          </a:xfrm>
          <a:prstGeom prst="rect">
            <a:avLst/>
          </a:prstGeom>
        </p:spPr>
      </p:pic>
      <p:sp>
        <p:nvSpPr>
          <p:cNvPr id="6" name="TextBox 5">
            <a:extLst>
              <a:ext uri="{FF2B5EF4-FFF2-40B4-BE49-F238E27FC236}">
                <a16:creationId xmlns:a16="http://schemas.microsoft.com/office/drawing/2014/main" id="{E50C5B9E-CB20-433D-8F93-BA358CCF10CD}"/>
              </a:ext>
            </a:extLst>
          </p:cNvPr>
          <p:cNvSpPr txBox="1"/>
          <p:nvPr/>
        </p:nvSpPr>
        <p:spPr>
          <a:xfrm flipH="1">
            <a:off x="7338336" y="6349831"/>
            <a:ext cx="1608053" cy="369332"/>
          </a:xfrm>
          <a:prstGeom prst="rect">
            <a:avLst/>
          </a:prstGeom>
          <a:noFill/>
          <a:ln>
            <a:solidFill>
              <a:schemeClr val="bg2"/>
            </a:solidFill>
          </a:ln>
        </p:spPr>
        <p:txBody>
          <a:bodyPr wrap="square" rtlCol="0" anchor="ctr" anchorCtr="1">
            <a:spAutoFit/>
          </a:bodyPr>
          <a:lstStyle/>
          <a:p>
            <a:r>
              <a:rPr lang="en-US" dirty="0"/>
              <a:t>2026 Edition</a:t>
            </a:r>
          </a:p>
        </p:txBody>
      </p:sp>
    </p:spTree>
    <p:extLst>
      <p:ext uri="{BB962C8B-B14F-4D97-AF65-F5344CB8AC3E}">
        <p14:creationId xmlns:p14="http://schemas.microsoft.com/office/powerpoint/2010/main" val="2042527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165767432"/>
              </p:ext>
            </p:extLst>
          </p:nvPr>
        </p:nvGraphicFramePr>
        <p:xfrm>
          <a:off x="628649" y="1253412"/>
          <a:ext cx="8118271" cy="1303020"/>
        </p:xfrm>
        <a:graphic>
          <a:graphicData uri="http://schemas.openxmlformats.org/drawingml/2006/table">
            <a:tbl>
              <a:tblPr firstRow="1" bandRow="1">
                <a:tableStyleId>{5C22544A-7EE6-4342-B048-85BDC9FD1C3A}</a:tableStyleId>
              </a:tblPr>
              <a:tblGrid>
                <a:gridCol w="2737207">
                  <a:extLst>
                    <a:ext uri="{9D8B030D-6E8A-4147-A177-3AD203B41FA5}">
                      <a16:colId xmlns:a16="http://schemas.microsoft.com/office/drawing/2014/main" val="20000"/>
                    </a:ext>
                  </a:extLst>
                </a:gridCol>
                <a:gridCol w="2690532">
                  <a:extLst>
                    <a:ext uri="{9D8B030D-6E8A-4147-A177-3AD203B41FA5}">
                      <a16:colId xmlns:a16="http://schemas.microsoft.com/office/drawing/2014/main" val="20001"/>
                    </a:ext>
                  </a:extLst>
                </a:gridCol>
                <a:gridCol w="2690532">
                  <a:extLst>
                    <a:ext uri="{9D8B030D-6E8A-4147-A177-3AD203B41FA5}">
                      <a16:colId xmlns:a16="http://schemas.microsoft.com/office/drawing/2014/main" val="20002"/>
                    </a:ext>
                  </a:extLst>
                </a:gridCol>
              </a:tblGrid>
              <a:tr h="282857">
                <a:tc gridSpan="3">
                  <a:txBody>
                    <a:bodyPr/>
                    <a:lstStyle/>
                    <a:p>
                      <a:pPr algn="ctr"/>
                      <a:r>
                        <a:rPr lang="en-US" sz="1600" dirty="0"/>
                        <a:t>Lawn Committee Members</a:t>
                      </a:r>
                    </a:p>
                  </a:txBody>
                  <a:tcPr marL="68580" marR="68580" marT="34290" marB="34290"/>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273506">
                <a:tc>
                  <a:txBody>
                    <a:bodyPr/>
                    <a:lstStyle/>
                    <a:p>
                      <a:pPr algn="ctr"/>
                      <a:r>
                        <a:rPr lang="en-US" sz="1400" b="1" dirty="0"/>
                        <a:t>Name</a:t>
                      </a:r>
                    </a:p>
                  </a:txBody>
                  <a:tcPr marL="68580" marR="68580" marT="34290" marB="34290"/>
                </a:tc>
                <a:tc>
                  <a:txBody>
                    <a:bodyPr/>
                    <a:lstStyle/>
                    <a:p>
                      <a:pPr algn="ctr"/>
                      <a:r>
                        <a:rPr lang="en-US" sz="1400" b="1" dirty="0"/>
                        <a:t>Address</a:t>
                      </a:r>
                    </a:p>
                  </a:txBody>
                  <a:tcPr marL="68580" marR="68580" marT="34290" marB="34290"/>
                </a:tc>
                <a:tc>
                  <a:txBody>
                    <a:bodyPr/>
                    <a:lstStyle/>
                    <a:p>
                      <a:pPr algn="ctr"/>
                      <a:r>
                        <a:rPr lang="en-US" sz="1400" b="1" dirty="0"/>
                        <a:t>Phone/Email</a:t>
                      </a:r>
                    </a:p>
                  </a:txBody>
                  <a:tcPr marL="68580" marR="68580" marT="34290" marB="34290"/>
                </a:tc>
                <a:extLst>
                  <a:ext uri="{0D108BD9-81ED-4DB2-BD59-A6C34878D82A}">
                    <a16:rowId xmlns:a16="http://schemas.microsoft.com/office/drawing/2014/main" val="10001"/>
                  </a:ext>
                </a:extLst>
              </a:tr>
              <a:tr h="239561">
                <a:tc>
                  <a:txBody>
                    <a:bodyPr/>
                    <a:lstStyle/>
                    <a:p>
                      <a:pPr algn="ctr"/>
                      <a:r>
                        <a:rPr lang="en-US" sz="1400" b="1" dirty="0"/>
                        <a:t>Ken Padilla</a:t>
                      </a:r>
                    </a:p>
                  </a:txBody>
                  <a:tcPr marL="68580" marR="68580" marT="34290" marB="34290"/>
                </a:tc>
                <a:tc>
                  <a:txBody>
                    <a:bodyPr/>
                    <a:lstStyle/>
                    <a:p>
                      <a:pPr algn="ctr"/>
                      <a:r>
                        <a:rPr lang="en-US" sz="1400" b="1" dirty="0"/>
                        <a:t>524 Rimini Vista Way</a:t>
                      </a:r>
                    </a:p>
                  </a:txBody>
                  <a:tcPr marL="68580" marR="68580" marT="34290" marB="34290"/>
                </a:tc>
                <a:tc>
                  <a:txBody>
                    <a:bodyPr/>
                    <a:lstStyle/>
                    <a:p>
                      <a:pPr algn="ctr"/>
                      <a:r>
                        <a:rPr lang="en-US" sz="1400" b="1" dirty="0"/>
                        <a:t>(616) 588-5340</a:t>
                      </a:r>
                    </a:p>
                    <a:p>
                      <a:pPr marL="0" marR="0" lvl="0" indent="0" algn="ctr" defTabSz="685783" rtl="0" eaLnBrk="1" fontAlgn="auto" latinLnBrk="0" hangingPunct="1">
                        <a:lnSpc>
                          <a:spcPct val="100000"/>
                        </a:lnSpc>
                        <a:spcBef>
                          <a:spcPts val="0"/>
                        </a:spcBef>
                        <a:spcAft>
                          <a:spcPts val="0"/>
                        </a:spcAft>
                        <a:buClrTx/>
                        <a:buSzTx/>
                        <a:buFontTx/>
                        <a:buNone/>
                        <a:tabLst/>
                        <a:defRPr/>
                      </a:pPr>
                      <a:r>
                        <a:rPr lang="en-US" sz="1400" b="1" dirty="0"/>
                        <a:t>kpbowstk@yahoo.com</a:t>
                      </a:r>
                    </a:p>
                    <a:p>
                      <a:pPr algn="ctr"/>
                      <a:endParaRPr lang="en-US" sz="1400" b="1" dirty="0"/>
                    </a:p>
                  </a:txBody>
                  <a:tcPr marL="68580" marR="68580" marT="34290" marB="34290"/>
                </a:tc>
                <a:extLst>
                  <a:ext uri="{0D108BD9-81ED-4DB2-BD59-A6C34878D82A}">
                    <a16:rowId xmlns:a16="http://schemas.microsoft.com/office/drawing/2014/main" val="3259293151"/>
                  </a:ext>
                </a:extLst>
              </a:tr>
            </a:tbl>
          </a:graphicData>
        </a:graphic>
      </p:graphicFrame>
      <p:sp>
        <p:nvSpPr>
          <p:cNvPr id="3" name="Title 2"/>
          <p:cNvSpPr>
            <a:spLocks noGrp="1"/>
          </p:cNvSpPr>
          <p:nvPr>
            <p:ph type="title"/>
          </p:nvPr>
        </p:nvSpPr>
        <p:spPr>
          <a:xfrm>
            <a:off x="628650" y="244368"/>
            <a:ext cx="8118270" cy="919414"/>
          </a:xfrm>
        </p:spPr>
        <p:txBody>
          <a:bodyPr>
            <a:normAutofit/>
          </a:bodyPr>
          <a:lstStyle/>
          <a:p>
            <a:pPr algn="ctr"/>
            <a:r>
              <a:rPr lang="en-US" sz="1800" dirty="0"/>
              <a:t>LAWN COMMITTEE</a:t>
            </a:r>
            <a:br>
              <a:rPr lang="en-US" sz="1600" dirty="0"/>
            </a:br>
            <a:r>
              <a:rPr lang="en-US" sz="1400" dirty="0"/>
              <a:t>In order to oversee the maintenance of our neighborhood lawns in a uniform manner, the Lawn Committee was established.  Our lawn maintenance is contracted to Sun Turf</a:t>
            </a:r>
          </a:p>
        </p:txBody>
      </p:sp>
      <p:graphicFrame>
        <p:nvGraphicFramePr>
          <p:cNvPr id="7" name="Content Placeholder 4">
            <a:extLst>
              <a:ext uri="{FF2B5EF4-FFF2-40B4-BE49-F238E27FC236}">
                <a16:creationId xmlns:a16="http://schemas.microsoft.com/office/drawing/2014/main" id="{DE4EA722-08C1-4786-83E4-3C3CF723A468}"/>
              </a:ext>
            </a:extLst>
          </p:cNvPr>
          <p:cNvGraphicFramePr>
            <a:graphicFrameLocks/>
          </p:cNvGraphicFramePr>
          <p:nvPr>
            <p:extLst>
              <p:ext uri="{D42A27DB-BD31-4B8C-83A1-F6EECF244321}">
                <p14:modId xmlns:p14="http://schemas.microsoft.com/office/powerpoint/2010/main" val="2848966678"/>
              </p:ext>
            </p:extLst>
          </p:nvPr>
        </p:nvGraphicFramePr>
        <p:xfrm>
          <a:off x="604155" y="3499265"/>
          <a:ext cx="8226383" cy="2682009"/>
        </p:xfrm>
        <a:graphic>
          <a:graphicData uri="http://schemas.openxmlformats.org/drawingml/2006/table">
            <a:tbl>
              <a:tblPr firstRow="1" bandRow="1">
                <a:tableStyleId>{5C22544A-7EE6-4342-B048-85BDC9FD1C3A}</a:tableStyleId>
              </a:tblPr>
              <a:tblGrid>
                <a:gridCol w="2773659">
                  <a:extLst>
                    <a:ext uri="{9D8B030D-6E8A-4147-A177-3AD203B41FA5}">
                      <a16:colId xmlns:a16="http://schemas.microsoft.com/office/drawing/2014/main" val="20000"/>
                    </a:ext>
                  </a:extLst>
                </a:gridCol>
                <a:gridCol w="2726362">
                  <a:extLst>
                    <a:ext uri="{9D8B030D-6E8A-4147-A177-3AD203B41FA5}">
                      <a16:colId xmlns:a16="http://schemas.microsoft.com/office/drawing/2014/main" val="20001"/>
                    </a:ext>
                  </a:extLst>
                </a:gridCol>
                <a:gridCol w="2726362">
                  <a:extLst>
                    <a:ext uri="{9D8B030D-6E8A-4147-A177-3AD203B41FA5}">
                      <a16:colId xmlns:a16="http://schemas.microsoft.com/office/drawing/2014/main" val="20002"/>
                    </a:ext>
                  </a:extLst>
                </a:gridCol>
              </a:tblGrid>
              <a:tr h="336840">
                <a:tc gridSpan="3">
                  <a:txBody>
                    <a:bodyPr/>
                    <a:lstStyle/>
                    <a:p>
                      <a:pPr algn="ctr"/>
                      <a:r>
                        <a:rPr lang="en-US" sz="1600" dirty="0"/>
                        <a:t>Social Committee Members</a:t>
                      </a:r>
                    </a:p>
                  </a:txBody>
                  <a:tcPr marL="68580" marR="68580" marT="34290" marB="34290"/>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336840">
                <a:tc>
                  <a:txBody>
                    <a:bodyPr/>
                    <a:lstStyle/>
                    <a:p>
                      <a:pPr algn="ctr"/>
                      <a:r>
                        <a:rPr lang="en-US" sz="1400" b="1" dirty="0"/>
                        <a:t>Name</a:t>
                      </a:r>
                    </a:p>
                  </a:txBody>
                  <a:tcPr marL="68580" marR="68580" marT="34290" marB="34290"/>
                </a:tc>
                <a:tc>
                  <a:txBody>
                    <a:bodyPr/>
                    <a:lstStyle/>
                    <a:p>
                      <a:pPr algn="ctr"/>
                      <a:r>
                        <a:rPr lang="en-US" sz="1400" b="1" dirty="0"/>
                        <a:t>Address</a:t>
                      </a:r>
                    </a:p>
                  </a:txBody>
                  <a:tcPr marL="68580" marR="68580" marT="34290" marB="34290"/>
                </a:tc>
                <a:tc>
                  <a:txBody>
                    <a:bodyPr/>
                    <a:lstStyle/>
                    <a:p>
                      <a:pPr algn="ctr"/>
                      <a:r>
                        <a:rPr lang="en-US" sz="1400" b="1" dirty="0"/>
                        <a:t>Phone/Email</a:t>
                      </a:r>
                    </a:p>
                  </a:txBody>
                  <a:tcPr marL="68580" marR="68580" marT="34290" marB="34290"/>
                </a:tc>
                <a:extLst>
                  <a:ext uri="{0D108BD9-81ED-4DB2-BD59-A6C34878D82A}">
                    <a16:rowId xmlns:a16="http://schemas.microsoft.com/office/drawing/2014/main" val="10001"/>
                  </a:ext>
                </a:extLst>
              </a:tr>
              <a:tr h="397083">
                <a:tc>
                  <a:txBody>
                    <a:bodyPr/>
                    <a:lstStyle/>
                    <a:p>
                      <a:pPr algn="ctr"/>
                      <a:r>
                        <a:rPr lang="en-US" sz="1400" b="1" dirty="0"/>
                        <a:t>Ken Padilla (Chair)</a:t>
                      </a:r>
                    </a:p>
                  </a:txBody>
                  <a:tcPr marL="68580" marR="68580" marT="34290" marB="34290"/>
                </a:tc>
                <a:tc>
                  <a:txBody>
                    <a:bodyPr/>
                    <a:lstStyle/>
                    <a:p>
                      <a:pPr algn="ctr"/>
                      <a:r>
                        <a:rPr lang="en-US" sz="1400" b="1" dirty="0"/>
                        <a:t>524 Rimini Vista Way</a:t>
                      </a:r>
                    </a:p>
                  </a:txBody>
                  <a:tcPr marL="68580" marR="68580" marT="34290" marB="34290"/>
                </a:tc>
                <a:tc>
                  <a:txBody>
                    <a:bodyPr/>
                    <a:lstStyle/>
                    <a:p>
                      <a:pPr algn="ctr"/>
                      <a:r>
                        <a:rPr lang="en-US" sz="1400" b="1" dirty="0"/>
                        <a:t>(616) 588-5340</a:t>
                      </a:r>
                    </a:p>
                    <a:p>
                      <a:pPr algn="ctr"/>
                      <a:r>
                        <a:rPr lang="en-US" sz="1400" b="1" dirty="0"/>
                        <a:t>kpbowstk@yahoo.com</a:t>
                      </a:r>
                    </a:p>
                  </a:txBody>
                  <a:tcPr marL="68580" marR="68580" marT="34290" marB="34290"/>
                </a:tc>
                <a:extLst>
                  <a:ext uri="{0D108BD9-81ED-4DB2-BD59-A6C34878D82A}">
                    <a16:rowId xmlns:a16="http://schemas.microsoft.com/office/drawing/2014/main" val="10002"/>
                  </a:ext>
                </a:extLst>
              </a:tr>
              <a:tr h="521443">
                <a:tc>
                  <a:txBody>
                    <a:bodyPr/>
                    <a:lstStyle/>
                    <a:p>
                      <a:pPr algn="ctr"/>
                      <a:r>
                        <a:rPr lang="en-US" sz="1400" b="1" dirty="0"/>
                        <a:t>Julie Porto</a:t>
                      </a:r>
                    </a:p>
                  </a:txBody>
                  <a:tcPr marL="68580" marR="68580" marT="34290" marB="34290"/>
                </a:tc>
                <a:tc>
                  <a:txBody>
                    <a:bodyPr/>
                    <a:lstStyle/>
                    <a:p>
                      <a:pPr algn="ctr"/>
                      <a:r>
                        <a:rPr lang="en-US" sz="1400" b="1" dirty="0"/>
                        <a:t>512 Rimini Vista Way</a:t>
                      </a:r>
                    </a:p>
                  </a:txBody>
                  <a:tcPr marL="68580" marR="68580" marT="34290" marB="34290"/>
                </a:tc>
                <a:tc>
                  <a:txBody>
                    <a:bodyPr/>
                    <a:lstStyle/>
                    <a:p>
                      <a:pPr algn="ctr"/>
                      <a:r>
                        <a:rPr lang="en-US" sz="1400" b="1" dirty="0">
                          <a:solidFill>
                            <a:schemeClr val="bg1"/>
                          </a:solidFill>
                        </a:rPr>
                        <a:t>(608) 957-9949</a:t>
                      </a:r>
                    </a:p>
                    <a:p>
                      <a:pPr algn="ctr"/>
                      <a:r>
                        <a:rPr lang="en-US" sz="1400" b="1" dirty="0">
                          <a:solidFill>
                            <a:schemeClr val="bg1"/>
                          </a:solidFill>
                        </a:rPr>
                        <a:t>porto.julie@gmail.com</a:t>
                      </a:r>
                    </a:p>
                  </a:txBody>
                  <a:tcPr marL="68580" marR="68580" marT="34290" marB="34290"/>
                </a:tc>
                <a:extLst>
                  <a:ext uri="{0D108BD9-81ED-4DB2-BD59-A6C34878D82A}">
                    <a16:rowId xmlns:a16="http://schemas.microsoft.com/office/drawing/2014/main" val="10005"/>
                  </a:ext>
                </a:extLst>
              </a:tr>
              <a:tr h="496286">
                <a:tc>
                  <a:txBody>
                    <a:bodyPr/>
                    <a:lstStyle/>
                    <a:p>
                      <a:pPr algn="ctr"/>
                      <a:r>
                        <a:rPr lang="en-US" sz="1400" b="1" dirty="0"/>
                        <a:t>Nan Ryan</a:t>
                      </a:r>
                    </a:p>
                  </a:txBody>
                  <a:tcPr marL="68580" marR="68580" marT="34290" marB="34290"/>
                </a:tc>
                <a:tc>
                  <a:txBody>
                    <a:bodyPr/>
                    <a:lstStyle/>
                    <a:p>
                      <a:pPr algn="ctr"/>
                      <a:r>
                        <a:rPr lang="en-US" sz="1400" b="1" dirty="0"/>
                        <a:t>532 Rimini Vista Way</a:t>
                      </a:r>
                    </a:p>
                  </a:txBody>
                  <a:tcPr marL="68580" marR="68580" marT="34290" marB="34290"/>
                </a:tc>
                <a:tc>
                  <a:txBody>
                    <a:bodyPr/>
                    <a:lstStyle/>
                    <a:p>
                      <a:pPr algn="ctr"/>
                      <a:r>
                        <a:rPr lang="en-US" sz="1400" b="1" dirty="0">
                          <a:solidFill>
                            <a:schemeClr val="bg1"/>
                          </a:solidFill>
                        </a:rPr>
                        <a:t>(813) 486-4419</a:t>
                      </a:r>
                    </a:p>
                    <a:p>
                      <a:pPr algn="ctr"/>
                      <a:r>
                        <a:rPr lang="en-US" sz="1400" b="1" dirty="0">
                          <a:solidFill>
                            <a:schemeClr val="bg1"/>
                          </a:solidFill>
                        </a:rPr>
                        <a:t>RNRyan1646@icloud.com</a:t>
                      </a:r>
                    </a:p>
                  </a:txBody>
                  <a:tcPr marL="68580" marR="68580" marT="34290" marB="34290"/>
                </a:tc>
                <a:extLst>
                  <a:ext uri="{0D108BD9-81ED-4DB2-BD59-A6C34878D82A}">
                    <a16:rowId xmlns:a16="http://schemas.microsoft.com/office/drawing/2014/main" val="332469574"/>
                  </a:ext>
                </a:extLst>
              </a:tr>
              <a:tr h="336840">
                <a:tc>
                  <a:txBody>
                    <a:bodyPr/>
                    <a:lstStyle/>
                    <a:p>
                      <a:pPr algn="ctr"/>
                      <a:r>
                        <a:rPr lang="en-US" sz="1400" b="1" dirty="0"/>
                        <a:t>Marcia Morris</a:t>
                      </a:r>
                    </a:p>
                  </a:txBody>
                  <a:tcPr marL="68580" marR="68580" marT="34290" marB="34290"/>
                </a:tc>
                <a:tc>
                  <a:txBody>
                    <a:bodyPr/>
                    <a:lstStyle/>
                    <a:p>
                      <a:pPr algn="ctr"/>
                      <a:r>
                        <a:rPr lang="en-US" sz="1400" b="1" dirty="0"/>
                        <a:t>517 Rimini Vista Way</a:t>
                      </a:r>
                    </a:p>
                  </a:txBody>
                  <a:tcPr marL="68580" marR="68580" marT="34290" marB="34290"/>
                </a:tc>
                <a:tc>
                  <a:txBody>
                    <a:bodyPr/>
                    <a:lstStyle/>
                    <a:p>
                      <a:pPr algn="ctr"/>
                      <a:r>
                        <a:rPr lang="en-US" sz="1400" b="1" dirty="0">
                          <a:solidFill>
                            <a:schemeClr val="bg1"/>
                          </a:solidFill>
                        </a:rPr>
                        <a:t>813-714-9003</a:t>
                      </a:r>
                    </a:p>
                    <a:p>
                      <a:pPr algn="ctr"/>
                      <a:r>
                        <a:rPr lang="en-US" sz="1400" b="1" dirty="0">
                          <a:solidFill>
                            <a:schemeClr val="bg1"/>
                          </a:solidFill>
                        </a:rPr>
                        <a:t>marshmellow9400@gmail.com</a:t>
                      </a:r>
                    </a:p>
                  </a:txBody>
                  <a:tcPr marL="68580" marR="68580" marT="34290" marB="34290"/>
                </a:tc>
                <a:extLst>
                  <a:ext uri="{0D108BD9-81ED-4DB2-BD59-A6C34878D82A}">
                    <a16:rowId xmlns:a16="http://schemas.microsoft.com/office/drawing/2014/main" val="3259293151"/>
                  </a:ext>
                </a:extLst>
              </a:tr>
            </a:tbl>
          </a:graphicData>
        </a:graphic>
      </p:graphicFrame>
      <p:sp>
        <p:nvSpPr>
          <p:cNvPr id="8" name="Rectangle 7">
            <a:extLst>
              <a:ext uri="{FF2B5EF4-FFF2-40B4-BE49-F238E27FC236}">
                <a16:creationId xmlns:a16="http://schemas.microsoft.com/office/drawing/2014/main" id="{E8A488A8-8198-4EF8-B5D5-85EBC400B85A}"/>
              </a:ext>
            </a:extLst>
          </p:cNvPr>
          <p:cNvSpPr/>
          <p:nvPr/>
        </p:nvSpPr>
        <p:spPr>
          <a:xfrm>
            <a:off x="628650" y="2628781"/>
            <a:ext cx="8201889" cy="584775"/>
          </a:xfrm>
          <a:prstGeom prst="rect">
            <a:avLst/>
          </a:prstGeom>
        </p:spPr>
        <p:txBody>
          <a:bodyPr wrap="square">
            <a:spAutoFit/>
          </a:bodyPr>
          <a:lstStyle/>
          <a:p>
            <a:pPr algn="ctr"/>
            <a:r>
              <a:rPr lang="en-US" dirty="0"/>
              <a:t>SOCIAL COMMITTEE</a:t>
            </a:r>
            <a:br>
              <a:rPr lang="en-US" dirty="0"/>
            </a:br>
            <a:r>
              <a:rPr lang="en-US" sz="1400" dirty="0"/>
              <a:t>Our Social Committee organizes Rimini’s neighborhood social events.</a:t>
            </a:r>
          </a:p>
        </p:txBody>
      </p:sp>
    </p:spTree>
    <p:extLst>
      <p:ext uri="{BB962C8B-B14F-4D97-AF65-F5344CB8AC3E}">
        <p14:creationId xmlns:p14="http://schemas.microsoft.com/office/powerpoint/2010/main" val="1149153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034" y="890752"/>
            <a:ext cx="8599932" cy="5687848"/>
          </a:xfrm>
        </p:spPr>
        <p:txBody>
          <a:bodyPr>
            <a:normAutofit/>
          </a:bodyPr>
          <a:lstStyle/>
          <a:p>
            <a:pPr marL="0" indent="0">
              <a:buNone/>
            </a:pPr>
            <a:r>
              <a:rPr lang="en-US" sz="1800" dirty="0"/>
              <a:t>In Sun City Center, you can be as active and involved as you like.  There are so many clubs, activities, opportunities to volunteer, dances, shows, sports, and get-togethers that it’s impossible to list them all here! </a:t>
            </a:r>
            <a:r>
              <a:rPr lang="en-US" sz="1800" b="1" i="1" dirty="0"/>
              <a:t>THE NEWS OF SUN CITY CENTER, </a:t>
            </a:r>
            <a:r>
              <a:rPr lang="en-US" sz="1800" dirty="0"/>
              <a:t>a monthly publication put out by the SCC Association, provides all of the information you’ll need to stay informed about the happenings around Sun City Center. Also, the </a:t>
            </a:r>
            <a:r>
              <a:rPr lang="en-US" sz="1800" b="1" i="1" dirty="0"/>
              <a:t>SCC OBSERVER </a:t>
            </a:r>
            <a:r>
              <a:rPr lang="en-US" sz="1800" dirty="0"/>
              <a:t>is delivered to your home every Wednesday. Finally, you will receive an email regarding any planned shows or activities sponsored by the SCC Community Association.</a:t>
            </a:r>
          </a:p>
          <a:p>
            <a:pPr marL="0" indent="0">
              <a:buNone/>
            </a:pPr>
            <a:endParaRPr lang="en-US" sz="1800" dirty="0"/>
          </a:p>
          <a:p>
            <a:pPr marL="0" indent="0">
              <a:buNone/>
            </a:pPr>
            <a:endParaRPr lang="en-US" sz="1800" dirty="0"/>
          </a:p>
          <a:p>
            <a:pPr marL="0" indent="0">
              <a:buNone/>
            </a:pPr>
            <a:r>
              <a:rPr lang="en-US" sz="1800" dirty="0"/>
              <a:t>Regarding activities specific to Rimini Vista Way, the Social Committee plans activities and events several times throughout the year. We use  the </a:t>
            </a:r>
            <a:r>
              <a:rPr lang="en-US" sz="1800" dirty="0">
                <a:solidFill>
                  <a:srgbClr val="FFFF00"/>
                </a:solidFill>
              </a:rPr>
              <a:t>HOA-EXPRESS CALENDAR </a:t>
            </a:r>
            <a:r>
              <a:rPr lang="en-US" sz="1800" dirty="0"/>
              <a:t>to communicate any and all information about the street and what’s happening.</a:t>
            </a:r>
            <a:endParaRPr lang="en-US" sz="1800" dirty="0">
              <a:solidFill>
                <a:srgbClr val="FFFF00"/>
              </a:solidFill>
            </a:endParaRPr>
          </a:p>
          <a:p>
            <a:pPr marL="0" indent="0">
              <a:buNone/>
            </a:pPr>
            <a:endParaRPr lang="en-US" sz="1400" dirty="0"/>
          </a:p>
          <a:p>
            <a:pPr marL="0" indent="0" algn="ctr">
              <a:buNone/>
            </a:pPr>
            <a:r>
              <a:rPr lang="en-US" sz="2400">
                <a:solidFill>
                  <a:srgbClr val="FFFF00"/>
                </a:solidFill>
              </a:rPr>
              <a:t>RiminiVista.</a:t>
            </a:r>
            <a:r>
              <a:rPr lang="en-US" sz="2400" dirty="0" err="1">
                <a:solidFill>
                  <a:srgbClr val="FFFF00"/>
                </a:solidFill>
              </a:rPr>
              <a:t>com</a:t>
            </a:r>
            <a:endParaRPr lang="en-US" sz="2400" dirty="0">
              <a:solidFill>
                <a:srgbClr val="FFFF00"/>
              </a:solidFill>
            </a:endParaRPr>
          </a:p>
          <a:p>
            <a:pPr marL="0" indent="0" algn="ctr">
              <a:buNone/>
            </a:pPr>
            <a:r>
              <a:rPr lang="en-US" sz="2400" dirty="0">
                <a:solidFill>
                  <a:srgbClr val="FFFF00"/>
                </a:solidFill>
              </a:rPr>
              <a:t>Nan Ryan - Webmaster</a:t>
            </a:r>
          </a:p>
          <a:p>
            <a:pPr marL="0" indent="0">
              <a:buNone/>
            </a:pPr>
            <a:endParaRPr lang="en-US" sz="1400" dirty="0"/>
          </a:p>
          <a:p>
            <a:pPr marL="0" indent="0">
              <a:buNone/>
            </a:pPr>
            <a:endParaRPr lang="en-US" sz="1400" dirty="0"/>
          </a:p>
          <a:p>
            <a:pPr marL="0" indent="0">
              <a:buNone/>
            </a:pPr>
            <a:endParaRPr lang="en-US" sz="1800" b="1" i="1" u="sng" dirty="0"/>
          </a:p>
          <a:p>
            <a:pPr lvl="1"/>
            <a:endParaRPr lang="en-US" sz="1500" dirty="0"/>
          </a:p>
          <a:p>
            <a:pPr lvl="1"/>
            <a:endParaRPr lang="en-US" sz="1500" dirty="0"/>
          </a:p>
        </p:txBody>
      </p:sp>
      <p:sp>
        <p:nvSpPr>
          <p:cNvPr id="3" name="Title 2"/>
          <p:cNvSpPr>
            <a:spLocks noGrp="1"/>
          </p:cNvSpPr>
          <p:nvPr>
            <p:ph type="title"/>
          </p:nvPr>
        </p:nvSpPr>
        <p:spPr>
          <a:xfrm>
            <a:off x="510408" y="240346"/>
            <a:ext cx="7886700" cy="514826"/>
          </a:xfrm>
        </p:spPr>
        <p:txBody>
          <a:bodyPr>
            <a:normAutofit/>
          </a:bodyPr>
          <a:lstStyle/>
          <a:p>
            <a:pPr algn="ctr"/>
            <a:r>
              <a:rPr lang="en-US" sz="2400" dirty="0"/>
              <a:t>SOCIAL EVENTS!</a:t>
            </a:r>
          </a:p>
        </p:txBody>
      </p:sp>
    </p:spTree>
    <p:extLst>
      <p:ext uri="{BB962C8B-B14F-4D97-AF65-F5344CB8AC3E}">
        <p14:creationId xmlns:p14="http://schemas.microsoft.com/office/powerpoint/2010/main" val="3046582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6888" y="1872234"/>
            <a:ext cx="8634222" cy="3936492"/>
          </a:xfrm>
        </p:spPr>
        <p:txBody>
          <a:bodyPr>
            <a:normAutofit lnSpcReduction="10000"/>
          </a:bodyPr>
          <a:lstStyle/>
          <a:p>
            <a:pPr marL="0" indent="0">
              <a:buNone/>
            </a:pPr>
            <a:r>
              <a:rPr lang="en-US" sz="1400" b="1" dirty="0"/>
              <a:t>We, your neighbors, welcome you to our Rimini neighborhood and to the beautiful Renaissance area of Sun City Center. Like the rest of us, we’re sure you decided to settle in Renaissance to take advantage of all that Sun City Center has to offer. You’ve chosen a special lifestyle as well as a new home!</a:t>
            </a:r>
          </a:p>
          <a:p>
            <a:pPr marL="0" indent="0">
              <a:buNone/>
            </a:pPr>
            <a:endParaRPr lang="en-US" sz="1400" b="1" dirty="0"/>
          </a:p>
          <a:p>
            <a:pPr marL="0" indent="0">
              <a:buNone/>
            </a:pPr>
            <a:r>
              <a:rPr lang="en-US" sz="1400" b="1" dirty="0"/>
              <a:t>We want to offer our assistance in getting you settled, and are ready, willing and able to answer your questions… or to find someone who can. We’ve tried to anticipate some areas where you might have questions or concerns, and have provided some basic answers and information in this brochure.  We’ve all been new to the neighborhood at one time or another, so we understand how overwhelming a move can be to a new neighborhood which also offers a very unique lifestyle. So many choices and decisions to make!</a:t>
            </a:r>
          </a:p>
          <a:p>
            <a:pPr marL="0" indent="0">
              <a:buNone/>
            </a:pPr>
            <a:endParaRPr lang="en-US" sz="1400" b="1" dirty="0"/>
          </a:p>
          <a:p>
            <a:pPr marL="0" indent="0">
              <a:buNone/>
            </a:pPr>
            <a:r>
              <a:rPr lang="en-US" sz="1400" b="1" dirty="0"/>
              <a:t>So if you need advice, just call one of us or one of the board members.  We’re all anxious to make you feel right at home.</a:t>
            </a:r>
          </a:p>
          <a:p>
            <a:pPr marL="0" indent="0">
              <a:buNone/>
            </a:pPr>
            <a:endParaRPr lang="en-US" sz="1400" b="1" dirty="0"/>
          </a:p>
          <a:p>
            <a:pPr marL="0" indent="0">
              <a:buNone/>
            </a:pPr>
            <a:r>
              <a:rPr lang="en-US" sz="1400" b="1" dirty="0"/>
              <a:t>Your welcoming committee,</a:t>
            </a:r>
          </a:p>
          <a:p>
            <a:pPr marL="0" indent="0">
              <a:buNone/>
            </a:pPr>
            <a:endParaRPr lang="en-US" sz="1350" b="1" dirty="0"/>
          </a:p>
          <a:p>
            <a:pPr marL="0" indent="0">
              <a:buNone/>
            </a:pPr>
            <a:r>
              <a:rPr lang="en-US" sz="1350" b="1" dirty="0"/>
              <a:t>TONY LEPRE.     538 Rimini Vista Way  (484-553-3135)  (</a:t>
            </a:r>
            <a:r>
              <a:rPr lang="en-US" sz="1350" b="1" dirty="0">
                <a:hlinkClick r:id="rId2">
                  <a:extLst>
                    <a:ext uri="{A12FA001-AC4F-418D-AE19-62706E023703}">
                      <ahyp:hlinkClr xmlns:ahyp="http://schemas.microsoft.com/office/drawing/2018/hyperlinkcolor" val="tx"/>
                    </a:ext>
                  </a:extLst>
                </a:hlinkClick>
              </a:rPr>
              <a:t>tonycc7@yahoo.com</a:t>
            </a:r>
            <a:r>
              <a:rPr lang="en-US" sz="1350" b="1" dirty="0"/>
              <a:t>)</a:t>
            </a:r>
          </a:p>
          <a:p>
            <a:pPr marL="0" indent="0">
              <a:buNone/>
            </a:pPr>
            <a:r>
              <a:rPr lang="en-US" sz="1350" b="1" dirty="0"/>
              <a:t>JOYCE LEPRE    538 Rimini Vista Way  (484-553-3136)  (</a:t>
            </a:r>
            <a:r>
              <a:rPr lang="en-US" sz="1350" b="1" dirty="0">
                <a:hlinkClick r:id="rId3">
                  <a:extLst>
                    <a:ext uri="{A12FA001-AC4F-418D-AE19-62706E023703}">
                      <ahyp:hlinkClr xmlns:ahyp="http://schemas.microsoft.com/office/drawing/2018/hyperlinkcolor" val="tx"/>
                    </a:ext>
                  </a:extLst>
                </a:hlinkClick>
              </a:rPr>
              <a:t>jalapre@Yahoo.com</a:t>
            </a:r>
            <a:r>
              <a:rPr lang="en-US" sz="1350" b="1" dirty="0"/>
              <a:t>)</a:t>
            </a:r>
          </a:p>
          <a:p>
            <a:pPr marL="0" indent="0">
              <a:buNone/>
            </a:pPr>
            <a:endParaRPr lang="en-US" sz="1350" b="1" dirty="0"/>
          </a:p>
        </p:txBody>
      </p:sp>
      <p:sp>
        <p:nvSpPr>
          <p:cNvPr id="3" name="Title 2"/>
          <p:cNvSpPr>
            <a:spLocks noGrp="1"/>
          </p:cNvSpPr>
          <p:nvPr>
            <p:ph type="title"/>
          </p:nvPr>
        </p:nvSpPr>
        <p:spPr>
          <a:xfrm>
            <a:off x="628650" y="425669"/>
            <a:ext cx="7886700" cy="764628"/>
          </a:xfrm>
        </p:spPr>
        <p:txBody>
          <a:bodyPr>
            <a:normAutofit/>
          </a:bodyPr>
          <a:lstStyle/>
          <a:p>
            <a:pPr algn="ctr"/>
            <a:r>
              <a:rPr lang="en-US" dirty="0"/>
              <a:t>Welcome Neighbor</a:t>
            </a:r>
          </a:p>
        </p:txBody>
      </p:sp>
    </p:spTree>
    <p:extLst>
      <p:ext uri="{BB962C8B-B14F-4D97-AF65-F5344CB8AC3E}">
        <p14:creationId xmlns:p14="http://schemas.microsoft.com/office/powerpoint/2010/main" val="289083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1800" b="1" i="1" u="sng" dirty="0"/>
          </a:p>
          <a:p>
            <a:pPr marL="0" indent="0" algn="ctr">
              <a:buNone/>
            </a:pPr>
            <a:r>
              <a:rPr lang="en-US" sz="2400" b="1" i="1" u="sng" dirty="0"/>
              <a:t>AMBULANCE…POLICE…FIRE</a:t>
            </a:r>
            <a:r>
              <a:rPr lang="en-US" sz="2400" b="1" dirty="0"/>
              <a:t>   </a:t>
            </a:r>
            <a:r>
              <a:rPr lang="en-US" sz="2700" b="1" dirty="0">
                <a:latin typeface="Arial Black" panose="020B0A04020102020204" pitchFamily="34" charset="0"/>
              </a:rPr>
              <a:t>CALL 911</a:t>
            </a:r>
            <a:endParaRPr lang="en-US" sz="2400" b="1" i="1" u="sng" dirty="0"/>
          </a:p>
          <a:p>
            <a:pPr marL="0" indent="0" algn="ctr">
              <a:buNone/>
            </a:pPr>
            <a:endParaRPr lang="en-US" sz="2700" b="1" i="1" dirty="0"/>
          </a:p>
          <a:p>
            <a:r>
              <a:rPr lang="en-US" sz="3200" b="1" dirty="0"/>
              <a:t>Sheriff ………………. </a:t>
            </a:r>
            <a:r>
              <a:rPr lang="en-US" sz="3200" b="1" dirty="0">
                <a:solidFill>
                  <a:srgbClr val="FFFF00"/>
                </a:solidFill>
              </a:rPr>
              <a:t>813-242-5515</a:t>
            </a:r>
          </a:p>
          <a:p>
            <a:r>
              <a:rPr lang="en-US" sz="3200" b="1" dirty="0"/>
              <a:t>Emergency Squad…..</a:t>
            </a:r>
            <a:r>
              <a:rPr lang="en-US" sz="3200" b="1" dirty="0">
                <a:solidFill>
                  <a:srgbClr val="FFFF00"/>
                </a:solidFill>
              </a:rPr>
              <a:t>813-634-3800 </a:t>
            </a:r>
            <a:endParaRPr lang="en-US" sz="3200" b="1" dirty="0"/>
          </a:p>
          <a:p>
            <a:r>
              <a:rPr lang="en-US" sz="3200" b="1" dirty="0"/>
              <a:t>Security Patrol……….</a:t>
            </a:r>
            <a:r>
              <a:rPr lang="en-US" sz="3200" b="1" dirty="0">
                <a:solidFill>
                  <a:srgbClr val="FFFF00"/>
                </a:solidFill>
              </a:rPr>
              <a:t>813-642-2020                 </a:t>
            </a:r>
            <a:endParaRPr lang="en-US" sz="3200" b="1" dirty="0"/>
          </a:p>
          <a:p>
            <a:r>
              <a:rPr lang="en-US" sz="3200" b="1" dirty="0"/>
              <a:t>South Bay Hospital….</a:t>
            </a:r>
            <a:r>
              <a:rPr lang="en-US" sz="3200" b="1" dirty="0">
                <a:solidFill>
                  <a:srgbClr val="FFFF00"/>
                </a:solidFill>
              </a:rPr>
              <a:t>813-634-3301  </a:t>
            </a:r>
            <a:endParaRPr lang="en-US" sz="3200" b="1" dirty="0"/>
          </a:p>
          <a:p>
            <a:r>
              <a:rPr lang="en-US" sz="3200" b="1" dirty="0"/>
              <a:t>St. Joseph’s Hospital..</a:t>
            </a:r>
            <a:r>
              <a:rPr lang="en-US" sz="3200" b="1" dirty="0">
                <a:solidFill>
                  <a:srgbClr val="FFFF00"/>
                </a:solidFill>
              </a:rPr>
              <a:t>813-302-8000</a:t>
            </a:r>
            <a:endParaRPr lang="en-US" sz="3200" b="1" dirty="0"/>
          </a:p>
        </p:txBody>
      </p:sp>
      <p:sp>
        <p:nvSpPr>
          <p:cNvPr id="3" name="Title 2"/>
          <p:cNvSpPr>
            <a:spLocks noGrp="1"/>
          </p:cNvSpPr>
          <p:nvPr>
            <p:ph type="title"/>
          </p:nvPr>
        </p:nvSpPr>
        <p:spPr/>
        <p:txBody>
          <a:bodyPr/>
          <a:lstStyle/>
          <a:p>
            <a:pPr algn="ctr"/>
            <a:r>
              <a:rPr lang="en-US" dirty="0"/>
              <a:t>EMERGENGY CONTACTS</a:t>
            </a:r>
          </a:p>
        </p:txBody>
      </p:sp>
    </p:spTree>
    <p:extLst>
      <p:ext uri="{BB962C8B-B14F-4D97-AF65-F5344CB8AC3E}">
        <p14:creationId xmlns:p14="http://schemas.microsoft.com/office/powerpoint/2010/main" val="3564656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982756039"/>
              </p:ext>
            </p:extLst>
          </p:nvPr>
        </p:nvGraphicFramePr>
        <p:xfrm>
          <a:off x="397129" y="1389722"/>
          <a:ext cx="8502142" cy="5242564"/>
        </p:xfrm>
        <a:graphic>
          <a:graphicData uri="http://schemas.openxmlformats.org/drawingml/2006/table">
            <a:tbl>
              <a:tblPr firstRow="1" bandRow="1">
                <a:tableStyleId>{5C22544A-7EE6-4342-B048-85BDC9FD1C3A}</a:tableStyleId>
              </a:tblPr>
              <a:tblGrid>
                <a:gridCol w="2736850">
                  <a:extLst>
                    <a:ext uri="{9D8B030D-6E8A-4147-A177-3AD203B41FA5}">
                      <a16:colId xmlns:a16="http://schemas.microsoft.com/office/drawing/2014/main" val="20000"/>
                    </a:ext>
                  </a:extLst>
                </a:gridCol>
                <a:gridCol w="2882646">
                  <a:extLst>
                    <a:ext uri="{9D8B030D-6E8A-4147-A177-3AD203B41FA5}">
                      <a16:colId xmlns:a16="http://schemas.microsoft.com/office/drawing/2014/main" val="20001"/>
                    </a:ext>
                  </a:extLst>
                </a:gridCol>
                <a:gridCol w="2882646">
                  <a:extLst>
                    <a:ext uri="{9D8B030D-6E8A-4147-A177-3AD203B41FA5}">
                      <a16:colId xmlns:a16="http://schemas.microsoft.com/office/drawing/2014/main" val="20002"/>
                    </a:ext>
                  </a:extLst>
                </a:gridCol>
              </a:tblGrid>
              <a:tr h="558200">
                <a:tc>
                  <a:txBody>
                    <a:bodyPr/>
                    <a:lstStyle/>
                    <a:p>
                      <a:pPr algn="ctr"/>
                      <a:r>
                        <a:rPr lang="en-US" sz="1400" b="1" dirty="0"/>
                        <a:t>Name</a:t>
                      </a:r>
                      <a:r>
                        <a:rPr lang="en-US" sz="1400" b="1" baseline="0" dirty="0"/>
                        <a:t> and Address</a:t>
                      </a:r>
                      <a:endParaRPr lang="en-US" sz="1400" b="1" dirty="0"/>
                    </a:p>
                  </a:txBody>
                  <a:tcPr marL="68580" marR="68580" marT="34290" marB="34290"/>
                </a:tc>
                <a:tc>
                  <a:txBody>
                    <a:bodyPr/>
                    <a:lstStyle/>
                    <a:p>
                      <a:pPr algn="ctr"/>
                      <a:r>
                        <a:rPr lang="en-US" sz="1400" b="1" dirty="0"/>
                        <a:t>Phone Number and Email</a:t>
                      </a:r>
                    </a:p>
                  </a:txBody>
                  <a:tcPr marL="68580" marR="68580" marT="34290" marB="34290"/>
                </a:tc>
                <a:tc>
                  <a:txBody>
                    <a:bodyPr/>
                    <a:lstStyle/>
                    <a:p>
                      <a:pPr algn="ctr"/>
                      <a:r>
                        <a:rPr lang="en-US" sz="1400" b="1" dirty="0"/>
                        <a:t>Used</a:t>
                      </a:r>
                      <a:r>
                        <a:rPr lang="en-US" sz="1400" b="1" baseline="0" dirty="0"/>
                        <a:t> for….</a:t>
                      </a:r>
                      <a:endParaRPr lang="en-US" sz="1400" b="1" dirty="0"/>
                    </a:p>
                  </a:txBody>
                  <a:tcPr marL="68580" marR="68580" marT="34290" marB="34290"/>
                </a:tc>
                <a:extLst>
                  <a:ext uri="{0D108BD9-81ED-4DB2-BD59-A6C34878D82A}">
                    <a16:rowId xmlns:a16="http://schemas.microsoft.com/office/drawing/2014/main" val="10000"/>
                  </a:ext>
                </a:extLst>
              </a:tr>
              <a:tr h="1888129">
                <a:tc>
                  <a:txBody>
                    <a:bodyPr/>
                    <a:lstStyle/>
                    <a:p>
                      <a:r>
                        <a:rPr lang="en-US" sz="1400" b="1" dirty="0"/>
                        <a:t>Communities First Association Management (CFAM)</a:t>
                      </a:r>
                    </a:p>
                    <a:p>
                      <a:r>
                        <a:rPr lang="en-US" sz="1400" b="1" dirty="0"/>
                        <a:t>P.O. Box 20806</a:t>
                      </a:r>
                    </a:p>
                    <a:p>
                      <a:r>
                        <a:rPr lang="en-US" sz="1400" b="1" dirty="0"/>
                        <a:t>Tampa, Florida  33622</a:t>
                      </a:r>
                    </a:p>
                    <a:p>
                      <a:r>
                        <a:rPr lang="en-US" sz="1400" b="1" dirty="0"/>
                        <a:t>813-333-1047</a:t>
                      </a:r>
                    </a:p>
                  </a:txBody>
                  <a:tcPr marL="68580" marR="68580" marT="34290" marB="34290"/>
                </a:tc>
                <a:tc>
                  <a:txBody>
                    <a:bodyPr/>
                    <a:lstStyle/>
                    <a:p>
                      <a:r>
                        <a:rPr kumimoji="0" lang="en-US" sz="1400" b="1" i="0" u="none" strike="noStrike" kern="1200" cap="none" spc="0" normalizeH="0" baseline="0" noProof="0" dirty="0">
                          <a:ln>
                            <a:noFill/>
                          </a:ln>
                          <a:solidFill>
                            <a:prstClr val="black"/>
                          </a:solidFill>
                          <a:effectLst/>
                          <a:uLnTx/>
                          <a:uFillTx/>
                          <a:latin typeface="+mn-lt"/>
                          <a:ea typeface="+mn-ea"/>
                          <a:cs typeface="+mn-cs"/>
                        </a:rPr>
                        <a:t>Christine Trimmer</a:t>
                      </a:r>
                    </a:p>
                    <a:p>
                      <a:r>
                        <a:rPr kumimoji="0" lang="en-US" sz="1400" b="1" i="0" u="none" strike="noStrike" kern="1200" cap="none" spc="0" normalizeH="0" baseline="0" noProof="0" dirty="0">
                          <a:ln>
                            <a:noFill/>
                          </a:ln>
                          <a:solidFill>
                            <a:prstClr val="black"/>
                          </a:solidFill>
                          <a:effectLst/>
                          <a:uLnTx/>
                          <a:uFillTx/>
                          <a:latin typeface="+mn-lt"/>
                          <a:ea typeface="+mn-ea"/>
                          <a:cs typeface="+mn-cs"/>
                        </a:rPr>
                        <a:t>Community Association Mgr.</a:t>
                      </a:r>
                    </a:p>
                    <a:p>
                      <a:r>
                        <a:rPr kumimoji="0" lang="en-US" sz="1400" b="1" i="0" u="none" strike="noStrike" kern="1200" cap="none" spc="0" normalizeH="0" baseline="0" noProof="0" dirty="0">
                          <a:ln>
                            <a:noFill/>
                          </a:ln>
                          <a:solidFill>
                            <a:prstClr val="black"/>
                          </a:solidFill>
                          <a:effectLst/>
                          <a:uLnTx/>
                          <a:uFillTx/>
                          <a:latin typeface="+mn-lt"/>
                          <a:ea typeface="+mn-ea"/>
                          <a:cs typeface="+mn-cs"/>
                        </a:rPr>
                        <a:t>613-333-1047</a:t>
                      </a:r>
                    </a:p>
                    <a:p>
                      <a:r>
                        <a:rPr kumimoji="0" lang="en-US" sz="1400" b="1" i="0" u="none" strike="noStrike" kern="1200" cap="none" spc="0" normalizeH="0" baseline="0" noProof="0" dirty="0">
                          <a:ln>
                            <a:noFill/>
                          </a:ln>
                          <a:solidFill>
                            <a:prstClr val="black"/>
                          </a:solidFill>
                          <a:effectLst/>
                          <a:uLnTx/>
                          <a:uFillTx/>
                          <a:latin typeface="+mn-lt"/>
                          <a:ea typeface="+mn-ea"/>
                          <a:cs typeface="+mn-cs"/>
                        </a:rPr>
                        <a:t>Info@CFirstAM.com</a:t>
                      </a:r>
                    </a:p>
                    <a:p>
                      <a:endParaRPr lang="en-US" sz="1200" b="1" dirty="0">
                        <a:solidFill>
                          <a:schemeClr val="bg1"/>
                        </a:solidFill>
                      </a:endParaRPr>
                    </a:p>
                    <a:p>
                      <a:endParaRPr lang="en-US" sz="1400" dirty="0"/>
                    </a:p>
                  </a:txBody>
                  <a:tcPr marL="68580" marR="68580" marT="34290" marB="34290"/>
                </a:tc>
                <a:tc>
                  <a:txBody>
                    <a:bodyPr/>
                    <a:lstStyle/>
                    <a:p>
                      <a:pPr marL="285750" indent="-285750">
                        <a:buFont typeface="Arial" panose="020B0604020202020204" pitchFamily="34" charset="0"/>
                        <a:buChar char="•"/>
                      </a:pPr>
                      <a:r>
                        <a:rPr lang="en-US" sz="1400" b="1" dirty="0"/>
                        <a:t>Pay Rimini</a:t>
                      </a:r>
                      <a:r>
                        <a:rPr lang="en-US" sz="1400" b="1" baseline="0" dirty="0"/>
                        <a:t> Property Owners’ Association Dues</a:t>
                      </a:r>
                    </a:p>
                    <a:p>
                      <a:pPr marL="285750" indent="-285750">
                        <a:buFont typeface="Arial" panose="020B0604020202020204" pitchFamily="34" charset="0"/>
                        <a:buChar char="•"/>
                      </a:pPr>
                      <a:r>
                        <a:rPr lang="en-US" sz="1400" b="1" baseline="0" dirty="0"/>
                        <a:t>Questions/concerns about deed restrictions</a:t>
                      </a:r>
                      <a:endParaRPr lang="en-US" sz="1400" b="1" dirty="0"/>
                    </a:p>
                  </a:txBody>
                  <a:tcPr marL="68580" marR="68580" marT="34290" marB="34290"/>
                </a:tc>
                <a:extLst>
                  <a:ext uri="{0D108BD9-81ED-4DB2-BD59-A6C34878D82A}">
                    <a16:rowId xmlns:a16="http://schemas.microsoft.com/office/drawing/2014/main" val="10001"/>
                  </a:ext>
                </a:extLst>
              </a:tr>
              <a:tr h="2238035">
                <a:tc>
                  <a:txBody>
                    <a:bodyPr/>
                    <a:lstStyle/>
                    <a:p>
                      <a:r>
                        <a:rPr lang="en-US" sz="1400" b="1" dirty="0"/>
                        <a:t>Sun City Center Community Association</a:t>
                      </a:r>
                      <a:r>
                        <a:rPr lang="en-US" sz="1400" b="1" baseline="0" dirty="0"/>
                        <a:t> Office</a:t>
                      </a:r>
                      <a:endParaRPr lang="en-US" sz="1400" b="1" dirty="0"/>
                    </a:p>
                    <a:p>
                      <a:r>
                        <a:rPr lang="en-US" sz="1400" b="1" dirty="0"/>
                        <a:t>1009 N. Pebble Beach Blvd</a:t>
                      </a:r>
                    </a:p>
                    <a:p>
                      <a:r>
                        <a:rPr lang="en-US" sz="1400" b="1" dirty="0"/>
                        <a:t>Sun City Center, Florida 33573</a:t>
                      </a:r>
                    </a:p>
                  </a:txBody>
                  <a:tcPr marL="68580" marR="68580" marT="34290" marB="34290"/>
                </a:tc>
                <a:tc>
                  <a:txBody>
                    <a:bodyPr/>
                    <a:lstStyle/>
                    <a:p>
                      <a:r>
                        <a:rPr lang="en-US" sz="1400" b="1" dirty="0"/>
                        <a:t>(813) 633-3500</a:t>
                      </a:r>
                    </a:p>
                    <a:p>
                      <a:r>
                        <a:rPr lang="en-US" sz="1400" b="1" dirty="0"/>
                        <a:t>M-F 8am – 3pm</a:t>
                      </a:r>
                    </a:p>
                  </a:txBody>
                  <a:tcPr marL="68580" marR="68580" marT="34290" marB="34290"/>
                </a:tc>
                <a:tc>
                  <a:txBody>
                    <a:bodyPr/>
                    <a:lstStyle/>
                    <a:p>
                      <a:pPr marL="285750" indent="-285750">
                        <a:buFont typeface="Arial" panose="020B0604020202020204" pitchFamily="34" charset="0"/>
                        <a:buChar char="•"/>
                      </a:pPr>
                      <a:r>
                        <a:rPr lang="en-US" sz="1400" b="1" dirty="0"/>
                        <a:t>Get your SCCCA Membership Card</a:t>
                      </a:r>
                    </a:p>
                    <a:p>
                      <a:pPr marL="285750" indent="-285750">
                        <a:buFont typeface="Arial" panose="020B0604020202020204" pitchFamily="34" charset="0"/>
                        <a:buChar char="•"/>
                      </a:pPr>
                      <a:r>
                        <a:rPr lang="en-US" sz="1400" b="1" dirty="0"/>
                        <a:t>Pay Community Assoc. Dues</a:t>
                      </a:r>
                    </a:p>
                    <a:p>
                      <a:pPr marL="285750" indent="-285750">
                        <a:buFont typeface="Arial" panose="020B0604020202020204" pitchFamily="34" charset="0"/>
                        <a:buChar char="•"/>
                      </a:pPr>
                      <a:r>
                        <a:rPr lang="en-US" sz="1400" b="1" dirty="0"/>
                        <a:t>Inquire about an orientation tour</a:t>
                      </a:r>
                    </a:p>
                    <a:p>
                      <a:pPr marL="285750" indent="-285750">
                        <a:buFont typeface="Arial" panose="020B0604020202020204" pitchFamily="34" charset="0"/>
                        <a:buChar char="•"/>
                      </a:pPr>
                      <a:r>
                        <a:rPr lang="en-US" sz="1400" b="1" dirty="0"/>
                        <a:t>General questions about</a:t>
                      </a:r>
                      <a:r>
                        <a:rPr lang="en-US" sz="1400" b="1" baseline="0" dirty="0"/>
                        <a:t> the community</a:t>
                      </a:r>
                      <a:endParaRPr lang="en-US" sz="1400" b="1" dirty="0"/>
                    </a:p>
                  </a:txBody>
                  <a:tcPr marL="68580" marR="68580" marT="34290" marB="34290"/>
                </a:tc>
                <a:extLst>
                  <a:ext uri="{0D108BD9-81ED-4DB2-BD59-A6C34878D82A}">
                    <a16:rowId xmlns:a16="http://schemas.microsoft.com/office/drawing/2014/main" val="10002"/>
                  </a:ext>
                </a:extLst>
              </a:tr>
              <a:tr h="558200">
                <a:tc gridSpan="3">
                  <a:txBody>
                    <a:bodyPr/>
                    <a:lstStyle/>
                    <a:p>
                      <a:pPr algn="ctr"/>
                      <a:r>
                        <a:rPr lang="en-US" sz="1400" b="1" i="1" dirty="0">
                          <a:solidFill>
                            <a:schemeClr val="bg1"/>
                          </a:solidFill>
                        </a:rPr>
                        <a:t>See next page for information regarding CLUB RENAISSANCE</a:t>
                      </a:r>
                    </a:p>
                  </a:txBody>
                  <a:tcPr marL="68580" marR="68580" marT="34290" marB="34290"/>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3"/>
                  </a:ext>
                </a:extLst>
              </a:tr>
            </a:tbl>
          </a:graphicData>
        </a:graphic>
      </p:graphicFrame>
      <p:sp>
        <p:nvSpPr>
          <p:cNvPr id="3" name="Title 2"/>
          <p:cNvSpPr>
            <a:spLocks noGrp="1"/>
          </p:cNvSpPr>
          <p:nvPr>
            <p:ph type="title"/>
          </p:nvPr>
        </p:nvSpPr>
        <p:spPr/>
        <p:txBody>
          <a:bodyPr/>
          <a:lstStyle/>
          <a:p>
            <a:pPr algn="ctr"/>
            <a:r>
              <a:rPr lang="en-US" dirty="0"/>
              <a:t>OTHER USEFUL INFORMATION</a:t>
            </a:r>
          </a:p>
        </p:txBody>
      </p:sp>
      <p:graphicFrame>
        <p:nvGraphicFramePr>
          <p:cNvPr id="9" name="Table 8">
            <a:extLst>
              <a:ext uri="{FF2B5EF4-FFF2-40B4-BE49-F238E27FC236}">
                <a16:creationId xmlns:a16="http://schemas.microsoft.com/office/drawing/2014/main" id="{F2B20540-3BD9-D6C3-C7CB-D2FE10BBB5EE}"/>
              </a:ext>
            </a:extLst>
          </p:cNvPr>
          <p:cNvGraphicFramePr>
            <a:graphicFrameLocks noGrp="1"/>
          </p:cNvGraphicFramePr>
          <p:nvPr>
            <p:extLst>
              <p:ext uri="{D42A27DB-BD31-4B8C-83A1-F6EECF244321}">
                <p14:modId xmlns:p14="http://schemas.microsoft.com/office/powerpoint/2010/main" val="3433740268"/>
              </p:ext>
            </p:extLst>
          </p:nvPr>
        </p:nvGraphicFramePr>
        <p:xfrm>
          <a:off x="397130" y="5000193"/>
          <a:ext cx="8502141" cy="1391705"/>
        </p:xfrm>
        <a:graphic>
          <a:graphicData uri="http://schemas.openxmlformats.org/drawingml/2006/table">
            <a:tbl>
              <a:tblPr firstRow="1" bandRow="1">
                <a:tableStyleId>{5C22544A-7EE6-4342-B048-85BDC9FD1C3A}</a:tableStyleId>
              </a:tblPr>
              <a:tblGrid>
                <a:gridCol w="2675931">
                  <a:extLst>
                    <a:ext uri="{9D8B030D-6E8A-4147-A177-3AD203B41FA5}">
                      <a16:colId xmlns:a16="http://schemas.microsoft.com/office/drawing/2014/main" val="1503486303"/>
                    </a:ext>
                  </a:extLst>
                </a:gridCol>
                <a:gridCol w="2932467">
                  <a:extLst>
                    <a:ext uri="{9D8B030D-6E8A-4147-A177-3AD203B41FA5}">
                      <a16:colId xmlns:a16="http://schemas.microsoft.com/office/drawing/2014/main" val="2966781473"/>
                    </a:ext>
                  </a:extLst>
                </a:gridCol>
                <a:gridCol w="2893743">
                  <a:extLst>
                    <a:ext uri="{9D8B030D-6E8A-4147-A177-3AD203B41FA5}">
                      <a16:colId xmlns:a16="http://schemas.microsoft.com/office/drawing/2014/main" val="2426944976"/>
                    </a:ext>
                  </a:extLst>
                </a:gridCol>
              </a:tblGrid>
              <a:tr h="683045">
                <a:tc>
                  <a:txBody>
                    <a:bodyPr/>
                    <a:lstStyle/>
                    <a:p>
                      <a:r>
                        <a:rPr lang="en-US" dirty="0">
                          <a:solidFill>
                            <a:schemeClr val="bg1"/>
                          </a:solidFill>
                        </a:rPr>
                        <a:t>Artemis Lifestyles</a:t>
                      </a:r>
                    </a:p>
                    <a:p>
                      <a:r>
                        <a:rPr lang="en-US" dirty="0">
                          <a:solidFill>
                            <a:schemeClr val="bg1"/>
                          </a:solidFill>
                        </a:rPr>
                        <a:t>1631 E. Vine St., Suite 300</a:t>
                      </a:r>
                    </a:p>
                    <a:p>
                      <a:r>
                        <a:rPr lang="en-US" dirty="0">
                          <a:solidFill>
                            <a:schemeClr val="bg1"/>
                          </a:solidFill>
                        </a:rPr>
                        <a:t>Kissimmee, FL. 34744</a:t>
                      </a:r>
                    </a:p>
                  </a:txBody>
                  <a:tcPr/>
                </a:tc>
                <a:tc>
                  <a:txBody>
                    <a:bodyPr/>
                    <a:lstStyle/>
                    <a:p>
                      <a:r>
                        <a:rPr lang="en-US" dirty="0">
                          <a:solidFill>
                            <a:schemeClr val="bg1"/>
                          </a:solidFill>
                        </a:rPr>
                        <a:t>(407) 705-2190</a:t>
                      </a:r>
                    </a:p>
                    <a:p>
                      <a:r>
                        <a:rPr lang="en-US" dirty="0">
                          <a:solidFill>
                            <a:schemeClr val="bg1"/>
                          </a:solidFill>
                          <a:hlinkClick r:id="rId3">
                            <a:extLst>
                              <a:ext uri="{A12FA001-AC4F-418D-AE19-62706E023703}">
                                <ahyp:hlinkClr xmlns:ahyp="http://schemas.microsoft.com/office/drawing/2018/hyperlinkcolor" val="tx"/>
                              </a:ext>
                            </a:extLst>
                          </a:hlinkClick>
                        </a:rPr>
                        <a:t>https://home.artemislifestyles</a:t>
                      </a:r>
                      <a:r>
                        <a:rPr lang="en-US" dirty="0">
                          <a:solidFill>
                            <a:schemeClr val="bg1"/>
                          </a:solidFill>
                        </a:rPr>
                        <a:t>.</a:t>
                      </a:r>
                    </a:p>
                    <a:p>
                      <a:r>
                        <a:rPr lang="en-US" dirty="0">
                          <a:solidFill>
                            <a:schemeClr val="bg1"/>
                          </a:solidFill>
                        </a:rPr>
                        <a:t>com/dashboard</a:t>
                      </a:r>
                    </a:p>
                  </a:txBody>
                  <a:tcPr/>
                </a:tc>
                <a:tc>
                  <a:txBody>
                    <a:bodyPr/>
                    <a:lstStyle/>
                    <a:p>
                      <a:pPr marL="285750" indent="-285750">
                        <a:buFont typeface="Arial" panose="020B0604020202020204" pitchFamily="34" charset="0"/>
                        <a:buChar char="•"/>
                      </a:pPr>
                      <a:r>
                        <a:rPr lang="en-US" dirty="0">
                          <a:solidFill>
                            <a:schemeClr val="bg1"/>
                          </a:solidFill>
                        </a:rPr>
                        <a:t>Pay Renaissance</a:t>
                      </a:r>
                    </a:p>
                    <a:p>
                      <a:pPr marL="0" indent="0">
                        <a:buFontTx/>
                        <a:buNone/>
                      </a:pPr>
                      <a:r>
                        <a:rPr lang="en-US" dirty="0">
                          <a:solidFill>
                            <a:schemeClr val="bg1"/>
                          </a:solidFill>
                        </a:rPr>
                        <a:t>      Maintenance  Assoc. (RMA) </a:t>
                      </a:r>
                    </a:p>
                    <a:p>
                      <a:pPr marL="0" indent="0">
                        <a:buFontTx/>
                        <a:buNone/>
                      </a:pPr>
                      <a:r>
                        <a:rPr lang="en-US" dirty="0">
                          <a:solidFill>
                            <a:schemeClr val="bg1"/>
                          </a:solidFill>
                        </a:rPr>
                        <a:t>      Dues</a:t>
                      </a:r>
                    </a:p>
                  </a:txBody>
                  <a:tcPr/>
                </a:tc>
                <a:extLst>
                  <a:ext uri="{0D108BD9-81ED-4DB2-BD59-A6C34878D82A}">
                    <a16:rowId xmlns:a16="http://schemas.microsoft.com/office/drawing/2014/main" val="1147006115"/>
                  </a:ext>
                </a:extLst>
              </a:tr>
              <a:tr h="683045">
                <a:tc>
                  <a:txBody>
                    <a:bodyPr/>
                    <a:lstStyle/>
                    <a:p>
                      <a:r>
                        <a:rPr lang="en-US" dirty="0">
                          <a:solidFill>
                            <a:schemeClr val="bg1"/>
                          </a:solidFill>
                        </a:rPr>
                        <a:t>     </a:t>
                      </a:r>
                    </a:p>
                  </a:txBody>
                  <a:tcPr/>
                </a:tc>
                <a:tc>
                  <a:txBody>
                    <a:bodyPr/>
                    <a:lstStyle/>
                    <a:p>
                      <a:endParaRPr lang="en-US" dirty="0">
                        <a:solidFill>
                          <a:schemeClr val="bg1"/>
                        </a:solidFill>
                      </a:endParaRPr>
                    </a:p>
                  </a:txBody>
                  <a:tcPr/>
                </a:tc>
                <a:tc>
                  <a:txBody>
                    <a:bodyPr/>
                    <a:lstStyle/>
                    <a:p>
                      <a:pPr marL="0" indent="0">
                        <a:buFontTx/>
                        <a:buNone/>
                      </a:pPr>
                      <a:endParaRPr lang="en-US" dirty="0">
                        <a:solidFill>
                          <a:schemeClr val="bg1"/>
                        </a:solidFill>
                      </a:endParaRPr>
                    </a:p>
                  </a:txBody>
                  <a:tcPr/>
                </a:tc>
                <a:extLst>
                  <a:ext uri="{0D108BD9-81ED-4DB2-BD59-A6C34878D82A}">
                    <a16:rowId xmlns:a16="http://schemas.microsoft.com/office/drawing/2014/main" val="2296292167"/>
                  </a:ext>
                </a:extLst>
              </a:tr>
            </a:tbl>
          </a:graphicData>
        </a:graphic>
      </p:graphicFrame>
    </p:spTree>
    <p:extLst>
      <p:ext uri="{BB962C8B-B14F-4D97-AF65-F5344CB8AC3E}">
        <p14:creationId xmlns:p14="http://schemas.microsoft.com/office/powerpoint/2010/main" val="1146235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2762" y="0"/>
            <a:ext cx="7886700" cy="1945701"/>
          </a:xfrm>
        </p:spPr>
        <p:txBody>
          <a:bodyPr>
            <a:normAutofit/>
          </a:bodyPr>
          <a:lstStyle/>
          <a:p>
            <a:r>
              <a:rPr lang="en-US" dirty="0"/>
              <a:t>                     </a:t>
            </a:r>
            <a:r>
              <a:rPr lang="en-US" sz="2700" dirty="0"/>
              <a:t>CLUB RENAISSANCE</a:t>
            </a:r>
            <a:br>
              <a:rPr lang="en-US" sz="2700" dirty="0"/>
            </a:br>
            <a:r>
              <a:rPr lang="en-US" sz="1200" dirty="0"/>
              <a:t>The jewel of our community is Club Renaissance, where many of the community’s social activities take place. This is where you’ll find </a:t>
            </a:r>
            <a:r>
              <a:rPr lang="en-US" sz="1200" b="1" dirty="0"/>
              <a:t>BACCHUS</a:t>
            </a:r>
            <a:r>
              <a:rPr lang="en-US" sz="1200" dirty="0"/>
              <a:t>… a more formal event venue where many holiday parties take place, and AMICI’S…a casual bar and restaurant where you’ll most likely run into many of your neighbors! Of course, Club Renaissance is home to our beautiful resort-like pool, the Renaissance gym, and our spa. </a:t>
            </a:r>
            <a:r>
              <a:rPr lang="en-US" sz="1200" b="1" i="1" dirty="0"/>
              <a:t>For a complete overview of events planned for Club Renaissance, go to:</a:t>
            </a:r>
            <a:br>
              <a:rPr lang="en-US" sz="1200" b="1" i="1" dirty="0"/>
            </a:br>
            <a:r>
              <a:rPr lang="en-US" sz="1200" b="1" i="1" dirty="0"/>
              <a:t>                                                             </a:t>
            </a:r>
            <a:r>
              <a:rPr lang="en-US" sz="1200" b="1" i="1" dirty="0">
                <a:solidFill>
                  <a:srgbClr val="FFFF00"/>
                </a:solidFill>
              </a:rPr>
              <a:t>WWW.CLUBRENAISSANCE.CLUBLINK.COM</a:t>
            </a:r>
            <a:endParaRPr lang="en-US" sz="1200" dirty="0">
              <a:solidFill>
                <a:srgbClr val="FFFF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8564224"/>
              </p:ext>
            </p:extLst>
          </p:nvPr>
        </p:nvGraphicFramePr>
        <p:xfrm>
          <a:off x="572762" y="1945701"/>
          <a:ext cx="7770553" cy="4312951"/>
        </p:xfrm>
        <a:graphic>
          <a:graphicData uri="http://schemas.openxmlformats.org/drawingml/2006/table">
            <a:tbl>
              <a:tblPr firstRow="1" bandRow="1">
                <a:tableStyleId>{5C22544A-7EE6-4342-B048-85BDC9FD1C3A}</a:tableStyleId>
              </a:tblPr>
              <a:tblGrid>
                <a:gridCol w="3888509">
                  <a:extLst>
                    <a:ext uri="{9D8B030D-6E8A-4147-A177-3AD203B41FA5}">
                      <a16:colId xmlns:a16="http://schemas.microsoft.com/office/drawing/2014/main" val="20000"/>
                    </a:ext>
                  </a:extLst>
                </a:gridCol>
                <a:gridCol w="3882044">
                  <a:extLst>
                    <a:ext uri="{9D8B030D-6E8A-4147-A177-3AD203B41FA5}">
                      <a16:colId xmlns:a16="http://schemas.microsoft.com/office/drawing/2014/main" val="20001"/>
                    </a:ext>
                  </a:extLst>
                </a:gridCol>
              </a:tblGrid>
              <a:tr h="409903">
                <a:tc>
                  <a:txBody>
                    <a:bodyPr/>
                    <a:lstStyle/>
                    <a:p>
                      <a:pPr algn="ctr"/>
                      <a:r>
                        <a:rPr lang="en-US" sz="1800" dirty="0"/>
                        <a:t>WHERE TO CALL</a:t>
                      </a:r>
                    </a:p>
                  </a:txBody>
                  <a:tcPr marL="68580" marR="68580" marT="34290" marB="34290"/>
                </a:tc>
                <a:tc>
                  <a:txBody>
                    <a:bodyPr/>
                    <a:lstStyle/>
                    <a:p>
                      <a:pPr algn="ctr"/>
                      <a:r>
                        <a:rPr lang="en-US" sz="1800" dirty="0"/>
                        <a:t>TO….</a:t>
                      </a:r>
                    </a:p>
                  </a:txBody>
                  <a:tcPr marL="68580" marR="68580" marT="34290" marB="34290"/>
                </a:tc>
                <a:extLst>
                  <a:ext uri="{0D108BD9-81ED-4DB2-BD59-A6C34878D82A}">
                    <a16:rowId xmlns:a16="http://schemas.microsoft.com/office/drawing/2014/main" val="10000"/>
                  </a:ext>
                </a:extLst>
              </a:tr>
              <a:tr h="841834">
                <a:tc>
                  <a:txBody>
                    <a:bodyPr/>
                    <a:lstStyle/>
                    <a:p>
                      <a:r>
                        <a:rPr lang="en-US" sz="1200" b="1" i="1" dirty="0"/>
                        <a:t>Front Desk,</a:t>
                      </a:r>
                      <a:r>
                        <a:rPr lang="en-US" sz="1200" b="1" i="1" baseline="0" dirty="0"/>
                        <a:t> Reservations</a:t>
                      </a:r>
                    </a:p>
                    <a:p>
                      <a:r>
                        <a:rPr lang="en-US" sz="1200" b="1" i="0" baseline="0" dirty="0"/>
                        <a:t>(813) 633-1015</a:t>
                      </a:r>
                      <a:endParaRPr lang="en-US" sz="1200" b="1" i="0" dirty="0"/>
                    </a:p>
                  </a:txBody>
                  <a:tcPr marL="68580" marR="68580" marT="34290" marB="34290"/>
                </a:tc>
                <a:tc>
                  <a:txBody>
                    <a:bodyPr/>
                    <a:lstStyle/>
                    <a:p>
                      <a:pPr marL="285750" indent="-285750">
                        <a:buFont typeface="Arial" panose="020B0604020202020204" pitchFamily="34" charset="0"/>
                        <a:buChar char="•"/>
                      </a:pPr>
                      <a:r>
                        <a:rPr lang="en-US" sz="1200" b="1" dirty="0"/>
                        <a:t>Make reservations</a:t>
                      </a:r>
                      <a:r>
                        <a:rPr lang="en-US" sz="1200" b="1" baseline="0" dirty="0"/>
                        <a:t> for any of the Troubadour Calendar Events.</a:t>
                      </a:r>
                    </a:p>
                    <a:p>
                      <a:pPr marL="285750" indent="-285750">
                        <a:buFont typeface="Arial" panose="020B0604020202020204" pitchFamily="34" charset="0"/>
                        <a:buChar char="•"/>
                      </a:pPr>
                      <a:r>
                        <a:rPr lang="en-US" sz="1200" b="1" baseline="0" dirty="0"/>
                        <a:t>Make reservations at Amici’s (for more than 6).</a:t>
                      </a:r>
                    </a:p>
                    <a:p>
                      <a:pPr marL="285750" indent="-285750">
                        <a:buFont typeface="Arial" panose="020B0604020202020204" pitchFamily="34" charset="0"/>
                        <a:buChar char="•"/>
                      </a:pPr>
                      <a:r>
                        <a:rPr lang="en-US" sz="1200" b="1" baseline="0" dirty="0"/>
                        <a:t>Obtain guest passes for the clubhouse.</a:t>
                      </a:r>
                      <a:endParaRPr lang="en-US" sz="1200" b="1" dirty="0"/>
                    </a:p>
                  </a:txBody>
                  <a:tcPr marL="68580" marR="68580" marT="34290" marB="34290"/>
                </a:tc>
                <a:extLst>
                  <a:ext uri="{0D108BD9-81ED-4DB2-BD59-A6C34878D82A}">
                    <a16:rowId xmlns:a16="http://schemas.microsoft.com/office/drawing/2014/main" val="10001"/>
                  </a:ext>
                </a:extLst>
              </a:tr>
              <a:tr h="841834">
                <a:tc>
                  <a:txBody>
                    <a:bodyPr/>
                    <a:lstStyle/>
                    <a:p>
                      <a:r>
                        <a:rPr lang="en-US" sz="1200" b="1" dirty="0"/>
                        <a:t>Alexis Macon, </a:t>
                      </a:r>
                      <a:r>
                        <a:rPr lang="en-US" sz="1200" b="1" i="1" dirty="0"/>
                        <a:t>Membership Coordinator</a:t>
                      </a:r>
                    </a:p>
                    <a:p>
                      <a:r>
                        <a:rPr lang="en-US" sz="1200" b="1" i="0" dirty="0"/>
                        <a:t>(813) 633-1015, Ext. 101</a:t>
                      </a:r>
                    </a:p>
                  </a:txBody>
                  <a:tcPr marL="68580" marR="68580" marT="34290" marB="34290"/>
                </a:tc>
                <a:tc>
                  <a:txBody>
                    <a:bodyPr/>
                    <a:lstStyle/>
                    <a:p>
                      <a:pPr marL="285750" indent="-285750">
                        <a:buFont typeface="Arial" panose="020B0604020202020204" pitchFamily="34" charset="0"/>
                        <a:buChar char="•"/>
                      </a:pPr>
                      <a:r>
                        <a:rPr lang="en-US" sz="1200" b="1" dirty="0"/>
                        <a:t>Obtain your membership cards</a:t>
                      </a:r>
                      <a:r>
                        <a:rPr lang="en-US" sz="1200" b="1" baseline="0" dirty="0"/>
                        <a:t> to the club. The BLUE card is for the pool and gym, the GREEN card is for the restaurants.</a:t>
                      </a:r>
                    </a:p>
                    <a:p>
                      <a:pPr marL="285750" indent="-285750">
                        <a:buFont typeface="Arial" panose="020B0604020202020204" pitchFamily="34" charset="0"/>
                        <a:buChar char="•"/>
                      </a:pPr>
                      <a:r>
                        <a:rPr lang="en-US" sz="1200" b="1" baseline="0" dirty="0"/>
                        <a:t>Set up automatic payment for your club dues.</a:t>
                      </a:r>
                      <a:endParaRPr lang="en-US" sz="1200" b="1" dirty="0"/>
                    </a:p>
                  </a:txBody>
                  <a:tcPr marL="68580" marR="68580" marT="34290" marB="34290"/>
                </a:tc>
                <a:extLst>
                  <a:ext uri="{0D108BD9-81ED-4DB2-BD59-A6C34878D82A}">
                    <a16:rowId xmlns:a16="http://schemas.microsoft.com/office/drawing/2014/main" val="10002"/>
                  </a:ext>
                </a:extLst>
              </a:tr>
              <a:tr h="459182">
                <a:tc>
                  <a:txBody>
                    <a:bodyPr/>
                    <a:lstStyle/>
                    <a:p>
                      <a:r>
                        <a:rPr lang="en-US" sz="1200" b="1" kern="1200" dirty="0">
                          <a:solidFill>
                            <a:schemeClr val="dk1"/>
                          </a:solidFill>
                          <a:latin typeface="+mn-lt"/>
                          <a:ea typeface="+mn-ea"/>
                          <a:cs typeface="+mn-cs"/>
                        </a:rPr>
                        <a:t>Paul Ascioti</a:t>
                      </a:r>
                      <a:r>
                        <a:rPr lang="en-US" sz="1200" b="1" i="0" baseline="0" dirty="0"/>
                        <a:t>, </a:t>
                      </a:r>
                      <a:r>
                        <a:rPr lang="en-US" sz="1200" b="1" i="1" baseline="0" dirty="0"/>
                        <a:t>Director of Operations</a:t>
                      </a:r>
                    </a:p>
                    <a:p>
                      <a:r>
                        <a:rPr lang="en-US" sz="1200" b="1" i="0" baseline="0" dirty="0"/>
                        <a:t>(813) 642-1401</a:t>
                      </a:r>
                    </a:p>
                  </a:txBody>
                  <a:tcPr marL="68580" marR="68580" marT="34290" marB="34290"/>
                </a:tc>
                <a:tc>
                  <a:txBody>
                    <a:bodyPr/>
                    <a:lstStyle/>
                    <a:p>
                      <a:pPr marL="285750" indent="-285750">
                        <a:buFont typeface="Arial" panose="020B0604020202020204" pitchFamily="34" charset="0"/>
                        <a:buChar char="•"/>
                      </a:pPr>
                      <a:r>
                        <a:rPr lang="en-US" sz="1200" b="1" dirty="0"/>
                        <a:t>Book events at Bacchus (weddings, parties, seminars, etc.)</a:t>
                      </a:r>
                    </a:p>
                  </a:txBody>
                  <a:tcPr marL="68580" marR="68580" marT="34290" marB="34290"/>
                </a:tc>
                <a:extLst>
                  <a:ext uri="{0D108BD9-81ED-4DB2-BD59-A6C34878D82A}">
                    <a16:rowId xmlns:a16="http://schemas.microsoft.com/office/drawing/2014/main" val="10003"/>
                  </a:ext>
                </a:extLst>
              </a:tr>
              <a:tr h="459182">
                <a:tc>
                  <a:txBody>
                    <a:bodyPr/>
                    <a:lstStyle/>
                    <a:p>
                      <a:r>
                        <a:rPr lang="en-US" sz="1200" b="1" i="0" baseline="0" dirty="0"/>
                        <a:t>Ichell Davis, </a:t>
                      </a:r>
                      <a:r>
                        <a:rPr lang="en-US" sz="1200" b="1" i="1" baseline="0" dirty="0"/>
                        <a:t>Fitness Manager</a:t>
                      </a:r>
                    </a:p>
                    <a:p>
                      <a:r>
                        <a:rPr lang="en-US" sz="1200" b="1" i="0" baseline="0" dirty="0"/>
                        <a:t>(813) 658-1245</a:t>
                      </a:r>
                      <a:endParaRPr lang="en-US" sz="1200" b="1" i="0" dirty="0"/>
                    </a:p>
                  </a:txBody>
                  <a:tcPr marL="68580" marR="68580" marT="34290" marB="34290"/>
                </a:tc>
                <a:tc>
                  <a:txBody>
                    <a:bodyPr/>
                    <a:lstStyle/>
                    <a:p>
                      <a:pPr marL="285750" indent="-285750">
                        <a:buFont typeface="Arial" panose="020B0604020202020204" pitchFamily="34" charset="0"/>
                        <a:buChar char="•"/>
                      </a:pPr>
                      <a:r>
                        <a:rPr lang="en-US" sz="1200" b="1" dirty="0"/>
                        <a:t>Inquire about the fitness center.</a:t>
                      </a:r>
                    </a:p>
                    <a:p>
                      <a:pPr marL="285750" indent="-285750">
                        <a:buFont typeface="Arial" panose="020B0604020202020204" pitchFamily="34" charset="0"/>
                        <a:buChar char="•"/>
                      </a:pPr>
                      <a:r>
                        <a:rPr lang="en-US" sz="1200" b="1" dirty="0"/>
                        <a:t>Make arrangements for a personal trainer.</a:t>
                      </a:r>
                    </a:p>
                  </a:txBody>
                  <a:tcPr marL="68580" marR="68580" marT="34290" marB="34290"/>
                </a:tc>
                <a:extLst>
                  <a:ext uri="{0D108BD9-81ED-4DB2-BD59-A6C34878D82A}">
                    <a16:rowId xmlns:a16="http://schemas.microsoft.com/office/drawing/2014/main" val="10004"/>
                  </a:ext>
                </a:extLst>
              </a:tr>
              <a:tr h="459182">
                <a:tc>
                  <a:txBody>
                    <a:bodyPr/>
                    <a:lstStyle/>
                    <a:p>
                      <a:r>
                        <a:rPr lang="en-US" sz="1200" b="1" dirty="0"/>
                        <a:t>Carrie Vizzari,</a:t>
                      </a:r>
                      <a:r>
                        <a:rPr lang="en-US" sz="1200" b="1" baseline="0" dirty="0"/>
                        <a:t> </a:t>
                      </a:r>
                      <a:r>
                        <a:rPr lang="en-US" sz="1200" b="1" i="1" baseline="0" dirty="0"/>
                        <a:t>Spa Celeste Manager</a:t>
                      </a:r>
                    </a:p>
                    <a:p>
                      <a:r>
                        <a:rPr lang="en-US" sz="1200" b="1" i="0" baseline="0" dirty="0"/>
                        <a:t>(813) 658-1246</a:t>
                      </a:r>
                      <a:endParaRPr lang="en-US" sz="1200" b="1" i="0" dirty="0"/>
                    </a:p>
                  </a:txBody>
                  <a:tcPr marL="68580" marR="68580" marT="34290" marB="34290"/>
                </a:tc>
                <a:tc>
                  <a:txBody>
                    <a:bodyPr/>
                    <a:lstStyle/>
                    <a:p>
                      <a:pPr marL="285750" indent="-285750">
                        <a:buFont typeface="Arial" panose="020B0604020202020204" pitchFamily="34" charset="0"/>
                        <a:buChar char="•"/>
                      </a:pPr>
                      <a:r>
                        <a:rPr lang="en-US" sz="1200" b="1" dirty="0"/>
                        <a:t>Book spa services (massage, mani, pedi, etc.)</a:t>
                      </a:r>
                    </a:p>
                  </a:txBody>
                  <a:tcPr marL="68580" marR="68580" marT="34290" marB="34290"/>
                </a:tc>
                <a:extLst>
                  <a:ext uri="{0D108BD9-81ED-4DB2-BD59-A6C34878D82A}">
                    <a16:rowId xmlns:a16="http://schemas.microsoft.com/office/drawing/2014/main" val="10005"/>
                  </a:ext>
                </a:extLst>
              </a:tr>
              <a:tr h="841834">
                <a:tc>
                  <a:txBody>
                    <a:bodyPr/>
                    <a:lstStyle/>
                    <a:p>
                      <a:r>
                        <a:rPr lang="en-US" sz="1200" b="1" i="0" dirty="0"/>
                        <a:t>Member Services</a:t>
                      </a:r>
                    </a:p>
                    <a:p>
                      <a:r>
                        <a:rPr lang="en-US" sz="1200" b="1" i="0" dirty="0"/>
                        <a:t>800-273-5113</a:t>
                      </a:r>
                    </a:p>
                    <a:p>
                      <a:r>
                        <a:rPr lang="en-US" sz="1200" b="1" i="0" dirty="0"/>
                        <a:t>memberservices@clublink.ca</a:t>
                      </a:r>
                    </a:p>
                    <a:p>
                      <a:endParaRPr lang="en-US" sz="1200" b="1" i="0" dirty="0"/>
                    </a:p>
                  </a:txBody>
                  <a:tcPr marL="68580" marR="68580" marT="34290" marB="34290"/>
                </a:tc>
                <a:tc>
                  <a:txBody>
                    <a:bodyPr/>
                    <a:lstStyle/>
                    <a:p>
                      <a:pPr marL="285750" indent="-285750">
                        <a:buFont typeface="Arial" panose="020B0604020202020204" pitchFamily="34" charset="0"/>
                        <a:buChar char="•"/>
                      </a:pPr>
                      <a:r>
                        <a:rPr lang="en-US" sz="1200" b="1" dirty="0"/>
                        <a:t>Ask</a:t>
                      </a:r>
                      <a:r>
                        <a:rPr lang="en-US" sz="1200" b="1" baseline="0" dirty="0"/>
                        <a:t> questions about your membership.</a:t>
                      </a:r>
                    </a:p>
                    <a:p>
                      <a:pPr marL="285750" indent="-285750">
                        <a:buFont typeface="Arial" panose="020B0604020202020204" pitchFamily="34" charset="0"/>
                        <a:buChar char="•"/>
                      </a:pPr>
                      <a:r>
                        <a:rPr lang="en-US" sz="1200" b="1" baseline="0" dirty="0"/>
                        <a:t>Handle billing issues.</a:t>
                      </a:r>
                      <a:endParaRPr lang="en-US" sz="1200" b="1" dirty="0"/>
                    </a:p>
                  </a:txBody>
                  <a:tcPr marL="68580" marR="68580" marT="34290" marB="3429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212630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dirty="0"/>
              <a:t>A golf membership is completely separate from your Club Renaissance membership, and requires additional dues. If you’re interested in a golf membership, contact the membership sales coordinator (Alexis Macon Vanslyke, 813-633-1015 ext. 101). Once a member, the following contact will be important for inquiries relative to tournament and league play:</a:t>
            </a:r>
          </a:p>
          <a:p>
            <a:pPr marL="0" indent="0">
              <a:buNone/>
            </a:pPr>
            <a:endParaRPr lang="en-US" sz="2400" dirty="0"/>
          </a:p>
          <a:p>
            <a:pPr marL="0" indent="0">
              <a:buNone/>
            </a:pPr>
            <a:r>
              <a:rPr lang="en-US" sz="2400" dirty="0"/>
              <a:t>				Lisa Lipnicky</a:t>
            </a:r>
            <a:endParaRPr lang="en-US" sz="2400" i="1" dirty="0"/>
          </a:p>
          <a:p>
            <a:pPr marL="0" indent="0">
              <a:buNone/>
            </a:pPr>
            <a:r>
              <a:rPr lang="en-US" sz="2400" i="1" dirty="0"/>
              <a:t>				</a:t>
            </a:r>
            <a:r>
              <a:rPr lang="en-US" sz="2400" dirty="0"/>
              <a:t>(813) 658-1231</a:t>
            </a:r>
          </a:p>
          <a:p>
            <a:pPr marL="0" indent="0">
              <a:buNone/>
            </a:pPr>
            <a:endParaRPr lang="en-US" sz="1500" dirty="0"/>
          </a:p>
          <a:p>
            <a:pPr marL="0" indent="0">
              <a:buNone/>
            </a:pPr>
            <a:endParaRPr lang="en-US" sz="1500" dirty="0"/>
          </a:p>
        </p:txBody>
      </p:sp>
      <p:sp>
        <p:nvSpPr>
          <p:cNvPr id="3" name="Title 2"/>
          <p:cNvSpPr>
            <a:spLocks noGrp="1"/>
          </p:cNvSpPr>
          <p:nvPr>
            <p:ph type="title"/>
          </p:nvPr>
        </p:nvSpPr>
        <p:spPr/>
        <p:txBody>
          <a:bodyPr/>
          <a:lstStyle/>
          <a:p>
            <a:pPr algn="ctr"/>
            <a:r>
              <a:rPr lang="en-US" dirty="0"/>
              <a:t>GOLF</a:t>
            </a:r>
          </a:p>
        </p:txBody>
      </p:sp>
    </p:spTree>
    <p:extLst>
      <p:ext uri="{BB962C8B-B14F-4D97-AF65-F5344CB8AC3E}">
        <p14:creationId xmlns:p14="http://schemas.microsoft.com/office/powerpoint/2010/main" val="2152408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86417857"/>
              </p:ext>
            </p:extLst>
          </p:nvPr>
        </p:nvGraphicFramePr>
        <p:xfrm>
          <a:off x="441198" y="812800"/>
          <a:ext cx="8261604" cy="5493827"/>
        </p:xfrm>
        <a:graphic>
          <a:graphicData uri="http://schemas.openxmlformats.org/drawingml/2006/table">
            <a:tbl>
              <a:tblPr firstRow="1" bandRow="1">
                <a:tableStyleId>{5C22544A-7EE6-4342-B048-85BDC9FD1C3A}</a:tableStyleId>
              </a:tblPr>
              <a:tblGrid>
                <a:gridCol w="2753868">
                  <a:extLst>
                    <a:ext uri="{9D8B030D-6E8A-4147-A177-3AD203B41FA5}">
                      <a16:colId xmlns:a16="http://schemas.microsoft.com/office/drawing/2014/main" val="20000"/>
                    </a:ext>
                  </a:extLst>
                </a:gridCol>
                <a:gridCol w="2753868">
                  <a:extLst>
                    <a:ext uri="{9D8B030D-6E8A-4147-A177-3AD203B41FA5}">
                      <a16:colId xmlns:a16="http://schemas.microsoft.com/office/drawing/2014/main" val="20001"/>
                    </a:ext>
                  </a:extLst>
                </a:gridCol>
                <a:gridCol w="2753868">
                  <a:extLst>
                    <a:ext uri="{9D8B030D-6E8A-4147-A177-3AD203B41FA5}">
                      <a16:colId xmlns:a16="http://schemas.microsoft.com/office/drawing/2014/main" val="20002"/>
                    </a:ext>
                  </a:extLst>
                </a:gridCol>
              </a:tblGrid>
              <a:tr h="429593">
                <a:tc>
                  <a:txBody>
                    <a:bodyPr/>
                    <a:lstStyle/>
                    <a:p>
                      <a:pPr algn="ctr"/>
                      <a:r>
                        <a:rPr lang="en-US" sz="1800" dirty="0"/>
                        <a:t>Association</a:t>
                      </a:r>
                    </a:p>
                  </a:txBody>
                  <a:tcPr marL="68580" marR="68580" marT="34290" marB="34290"/>
                </a:tc>
                <a:tc>
                  <a:txBody>
                    <a:bodyPr/>
                    <a:lstStyle/>
                    <a:p>
                      <a:pPr algn="ctr"/>
                      <a:r>
                        <a:rPr lang="en-US" sz="1800" dirty="0"/>
                        <a:t>Dues (as of 2026)</a:t>
                      </a:r>
                    </a:p>
                  </a:txBody>
                  <a:tcPr marL="68580" marR="68580" marT="34290" marB="34290"/>
                </a:tc>
                <a:tc>
                  <a:txBody>
                    <a:bodyPr/>
                    <a:lstStyle/>
                    <a:p>
                      <a:pPr algn="ctr"/>
                      <a:r>
                        <a:rPr lang="en-US" sz="1800" dirty="0"/>
                        <a:t>Benefits</a:t>
                      </a:r>
                    </a:p>
                  </a:txBody>
                  <a:tcPr marL="68580" marR="68580" marT="34290" marB="34290"/>
                </a:tc>
                <a:extLst>
                  <a:ext uri="{0D108BD9-81ED-4DB2-BD59-A6C34878D82A}">
                    <a16:rowId xmlns:a16="http://schemas.microsoft.com/office/drawing/2014/main" val="10000"/>
                  </a:ext>
                </a:extLst>
              </a:tr>
              <a:tr h="849507">
                <a:tc>
                  <a:txBody>
                    <a:bodyPr/>
                    <a:lstStyle/>
                    <a:p>
                      <a:r>
                        <a:rPr lang="en-US" sz="1200" b="1" dirty="0"/>
                        <a:t>Rimini Property Owners’ Assoc.</a:t>
                      </a:r>
                    </a:p>
                    <a:p>
                      <a:endParaRPr lang="en-US" sz="1200" b="1" dirty="0"/>
                    </a:p>
                  </a:txBody>
                  <a:tcPr marL="68580" marR="68580" marT="34290" marB="34290"/>
                </a:tc>
                <a:tc>
                  <a:txBody>
                    <a:bodyPr/>
                    <a:lstStyle/>
                    <a:p>
                      <a:pPr algn="ctr"/>
                      <a:r>
                        <a:rPr lang="en-US" sz="1200" b="1" u="sng" dirty="0">
                          <a:solidFill>
                            <a:schemeClr val="bg1"/>
                          </a:solidFill>
                        </a:rPr>
                        <a:t>$300.00 Quarterly</a:t>
                      </a:r>
                    </a:p>
                    <a:p>
                      <a:pPr algn="l"/>
                      <a:r>
                        <a:rPr lang="en-US" sz="1200" b="1" dirty="0"/>
                        <a:t>(You can pay by check</a:t>
                      </a:r>
                      <a:r>
                        <a:rPr lang="en-US" sz="1200" b="1" baseline="0" dirty="0"/>
                        <a:t>, or make arrangements for automatic withdrawals by contacting CFAM.)</a:t>
                      </a:r>
                    </a:p>
                    <a:p>
                      <a:pPr algn="l"/>
                      <a:r>
                        <a:rPr lang="en-US" sz="1200" b="1" baseline="0" dirty="0"/>
                        <a:t>Due dates: </a:t>
                      </a:r>
                    </a:p>
                    <a:p>
                      <a:pPr algn="l"/>
                      <a:r>
                        <a:rPr lang="en-US" sz="1200" b="1" baseline="0" dirty="0"/>
                        <a:t>Jan. 1, Apr. 1, July 1, Oct. 1</a:t>
                      </a:r>
                      <a:endParaRPr lang="en-US" sz="1200" b="1" dirty="0"/>
                    </a:p>
                  </a:txBody>
                  <a:tcPr marL="68580" marR="68580" marT="34290" marB="34290"/>
                </a:tc>
                <a:tc>
                  <a:txBody>
                    <a:bodyPr/>
                    <a:lstStyle/>
                    <a:p>
                      <a:pPr marL="285750" indent="-285750">
                        <a:buFont typeface="Arial" panose="020B0604020202020204" pitchFamily="34" charset="0"/>
                        <a:buChar char="•"/>
                      </a:pPr>
                      <a:r>
                        <a:rPr lang="en-US" sz="1200" b="1" dirty="0"/>
                        <a:t>Lawn Maintenance</a:t>
                      </a:r>
                    </a:p>
                    <a:p>
                      <a:pPr marL="285750" indent="-285750">
                        <a:buFont typeface="Arial" panose="020B0604020202020204" pitchFamily="34" charset="0"/>
                        <a:buChar char="•"/>
                      </a:pPr>
                      <a:r>
                        <a:rPr lang="en-US" sz="1200" b="1" dirty="0"/>
                        <a:t>Neighborhood Upkeep</a:t>
                      </a:r>
                    </a:p>
                    <a:p>
                      <a:pPr marL="285750" indent="-285750">
                        <a:buFont typeface="Arial" panose="020B0604020202020204" pitchFamily="34" charset="0"/>
                        <a:buChar char="•"/>
                      </a:pPr>
                      <a:r>
                        <a:rPr lang="en-US" sz="1200" b="1" dirty="0"/>
                        <a:t>Get-togethers</a:t>
                      </a:r>
                      <a:r>
                        <a:rPr lang="en-US" sz="1200" b="1" baseline="0" dirty="0"/>
                        <a:t> and Events</a:t>
                      </a:r>
                    </a:p>
                  </a:txBody>
                  <a:tcPr marL="68580" marR="68580" marT="34290" marB="34290"/>
                </a:tc>
                <a:extLst>
                  <a:ext uri="{0D108BD9-81ED-4DB2-BD59-A6C34878D82A}">
                    <a16:rowId xmlns:a16="http://schemas.microsoft.com/office/drawing/2014/main" val="10001"/>
                  </a:ext>
                </a:extLst>
              </a:tr>
              <a:tr h="1681609">
                <a:tc>
                  <a:txBody>
                    <a:bodyPr/>
                    <a:lstStyle/>
                    <a:p>
                      <a:r>
                        <a:rPr lang="en-US" sz="1200" b="1" dirty="0"/>
                        <a:t>Renaissance Maintenance Assoc.</a:t>
                      </a:r>
                    </a:p>
                  </a:txBody>
                  <a:tcPr marL="68580" marR="68580" marT="34290" marB="34290"/>
                </a:tc>
                <a:tc>
                  <a:txBody>
                    <a:bodyPr/>
                    <a:lstStyle/>
                    <a:p>
                      <a:pPr algn="ctr"/>
                      <a:r>
                        <a:rPr lang="en-US" sz="1200" b="1" u="sng" dirty="0"/>
                        <a:t>$650.00 Annually</a:t>
                      </a:r>
                    </a:p>
                    <a:p>
                      <a:pPr algn="l"/>
                      <a:r>
                        <a:rPr lang="en-US" sz="1200" b="1" dirty="0"/>
                        <a:t>(You</a:t>
                      </a:r>
                      <a:r>
                        <a:rPr lang="en-US" sz="1200" b="1" baseline="0" dirty="0"/>
                        <a:t> will receive an invoice in the mail…due January 1</a:t>
                      </a:r>
                      <a:r>
                        <a:rPr lang="en-US" sz="1200" b="1" baseline="30000" dirty="0"/>
                        <a:t>st</a:t>
                      </a:r>
                      <a:r>
                        <a:rPr lang="en-US" sz="1200" b="1" baseline="0" dirty="0"/>
                        <a:t>)</a:t>
                      </a:r>
                      <a:endParaRPr lang="en-US" sz="1200" b="1" dirty="0"/>
                    </a:p>
                  </a:txBody>
                  <a:tcPr marL="68580" marR="68580" marT="34290" marB="34290"/>
                </a:tc>
                <a:tc>
                  <a:txBody>
                    <a:bodyPr/>
                    <a:lstStyle/>
                    <a:p>
                      <a:pPr marL="285750" indent="-285750">
                        <a:buFont typeface="Arial" panose="020B0604020202020204" pitchFamily="34" charset="0"/>
                        <a:buChar char="•"/>
                      </a:pPr>
                      <a:r>
                        <a:rPr lang="en-US" sz="1200" b="1" baseline="0" dirty="0"/>
                        <a:t>Their responsibilities include:</a:t>
                      </a:r>
                    </a:p>
                    <a:p>
                      <a:pPr marL="342900" indent="-342900">
                        <a:buFont typeface="+mj-lt"/>
                        <a:buAutoNum type="arabicPeriod"/>
                      </a:pPr>
                      <a:r>
                        <a:rPr lang="en-US" sz="1050" b="1" baseline="0" dirty="0"/>
                        <a:t>Implementing the decisions of the Renaissance Board of Directors</a:t>
                      </a:r>
                    </a:p>
                    <a:p>
                      <a:pPr marL="342900" indent="-342900">
                        <a:buFont typeface="+mj-lt"/>
                        <a:buAutoNum type="arabicPeriod"/>
                      </a:pPr>
                      <a:r>
                        <a:rPr lang="en-US" sz="1050" b="1" baseline="0" dirty="0"/>
                        <a:t>Enforcing all deed restrictions</a:t>
                      </a:r>
                    </a:p>
                    <a:p>
                      <a:pPr marL="342900" indent="-342900">
                        <a:buFont typeface="+mj-lt"/>
                        <a:buAutoNum type="arabicPeriod"/>
                      </a:pPr>
                      <a:r>
                        <a:rPr lang="en-US" sz="1050" b="1" baseline="0" dirty="0"/>
                        <a:t>Maintaining lawn and shrub service for all common areas</a:t>
                      </a:r>
                    </a:p>
                    <a:p>
                      <a:pPr marL="342900" indent="-342900">
                        <a:buFont typeface="+mj-lt"/>
                        <a:buAutoNum type="arabicPeriod"/>
                      </a:pPr>
                      <a:r>
                        <a:rPr lang="en-US" sz="1050" b="1" baseline="0" dirty="0"/>
                        <a:t>Maintaining all financial records</a:t>
                      </a:r>
                    </a:p>
                    <a:p>
                      <a:pPr marL="342900" indent="-342900">
                        <a:buFont typeface="+mj-lt"/>
                        <a:buAutoNum type="arabicPeriod"/>
                      </a:pPr>
                      <a:r>
                        <a:rPr lang="en-US" sz="1050" b="1" baseline="0" dirty="0"/>
                        <a:t>Collecting the annual dues</a:t>
                      </a:r>
                    </a:p>
                  </a:txBody>
                  <a:tcPr marL="68580" marR="68580" marT="34290" marB="34290"/>
                </a:tc>
                <a:extLst>
                  <a:ext uri="{0D108BD9-81ED-4DB2-BD59-A6C34878D82A}">
                    <a16:rowId xmlns:a16="http://schemas.microsoft.com/office/drawing/2014/main" val="10002"/>
                  </a:ext>
                </a:extLst>
              </a:tr>
              <a:tr h="1050905">
                <a:tc>
                  <a:txBody>
                    <a:bodyPr/>
                    <a:lstStyle/>
                    <a:p>
                      <a:r>
                        <a:rPr lang="en-US" sz="1200" b="1" dirty="0"/>
                        <a:t>Club</a:t>
                      </a:r>
                      <a:r>
                        <a:rPr lang="en-US" sz="1200" b="1" baseline="0" dirty="0"/>
                        <a:t> Link Renaissance Membership</a:t>
                      </a:r>
                    </a:p>
                    <a:p>
                      <a:r>
                        <a:rPr lang="en-US" sz="1200" b="1" baseline="0" dirty="0"/>
                        <a:t>(Call 813-633-1015 to make an appointment at the club to receive your membership cards.)</a:t>
                      </a:r>
                      <a:endParaRPr lang="en-US" sz="1200" b="1" dirty="0"/>
                    </a:p>
                  </a:txBody>
                  <a:tcPr marL="68580" marR="68580" marT="34290" marB="34290"/>
                </a:tc>
                <a:tc>
                  <a:txBody>
                    <a:bodyPr/>
                    <a:lstStyle/>
                    <a:p>
                      <a:pPr algn="ctr"/>
                      <a:r>
                        <a:rPr lang="en-US" sz="1200" b="1" u="sng" dirty="0"/>
                        <a:t>$2585 + 7.5% tax</a:t>
                      </a:r>
                    </a:p>
                    <a:p>
                      <a:pPr algn="l"/>
                      <a:r>
                        <a:rPr lang="en-US" sz="1200" b="1" dirty="0"/>
                        <a:t>(You will receive an invoice in the mail…due October 31</a:t>
                      </a:r>
                      <a:r>
                        <a:rPr lang="en-US" sz="1200" b="1" baseline="30000" dirty="0"/>
                        <a:t>st</a:t>
                      </a:r>
                      <a:r>
                        <a:rPr lang="en-US" sz="1200" b="1" dirty="0"/>
                        <a:t>)</a:t>
                      </a:r>
                    </a:p>
                  </a:txBody>
                  <a:tcPr marL="68580" marR="68580" marT="34290" marB="34290"/>
                </a:tc>
                <a:tc>
                  <a:txBody>
                    <a:bodyPr/>
                    <a:lstStyle/>
                    <a:p>
                      <a:r>
                        <a:rPr lang="en-US" sz="1200" b="1" dirty="0"/>
                        <a:t>This membership allows you to enjoy all the amenities</a:t>
                      </a:r>
                      <a:r>
                        <a:rPr lang="en-US" sz="1200" b="1" baseline="0" dirty="0"/>
                        <a:t> of the Renaissance Clubhouse, NOTE: A golf membership is a separate fee.</a:t>
                      </a:r>
                      <a:endParaRPr lang="en-US" sz="1200" b="1" dirty="0"/>
                    </a:p>
                  </a:txBody>
                  <a:tcPr marL="68580" marR="68580" marT="34290" marB="34290"/>
                </a:tc>
                <a:extLst>
                  <a:ext uri="{0D108BD9-81ED-4DB2-BD59-A6C34878D82A}">
                    <a16:rowId xmlns:a16="http://schemas.microsoft.com/office/drawing/2014/main" val="10003"/>
                  </a:ext>
                </a:extLst>
              </a:tr>
              <a:tr h="1050905">
                <a:tc>
                  <a:txBody>
                    <a:bodyPr/>
                    <a:lstStyle/>
                    <a:p>
                      <a:r>
                        <a:rPr lang="en-US" sz="1200" b="1" dirty="0"/>
                        <a:t>Sun City Center Community Association</a:t>
                      </a:r>
                    </a:p>
                  </a:txBody>
                  <a:tcPr marL="68580" marR="68580" marT="34290" marB="34290"/>
                </a:tc>
                <a:tc>
                  <a:txBody>
                    <a:bodyPr/>
                    <a:lstStyle/>
                    <a:p>
                      <a:pPr algn="ctr"/>
                      <a:r>
                        <a:rPr lang="en-US" sz="1200" b="1" u="sng" dirty="0"/>
                        <a:t>$346 PER PERSON </a:t>
                      </a:r>
                      <a:endParaRPr lang="en-US" sz="1200" b="1" dirty="0"/>
                    </a:p>
                    <a:p>
                      <a:pPr algn="l"/>
                      <a:r>
                        <a:rPr lang="en-US" sz="1200" b="1" dirty="0"/>
                        <a:t>(You</a:t>
                      </a:r>
                      <a:r>
                        <a:rPr lang="en-US" sz="1200" b="1" baseline="0" dirty="0"/>
                        <a:t> will receive an invoice in the mail…due January 1</a:t>
                      </a:r>
                      <a:r>
                        <a:rPr lang="en-US" sz="1200" b="1" baseline="30000" dirty="0"/>
                        <a:t>st</a:t>
                      </a:r>
                      <a:r>
                        <a:rPr lang="en-US" sz="1200" b="1" baseline="0" dirty="0"/>
                        <a:t>)</a:t>
                      </a:r>
                      <a:endParaRPr lang="en-US" sz="1200" b="1" dirty="0"/>
                    </a:p>
                  </a:txBody>
                  <a:tcPr marL="68580" marR="68580" marT="34290" marB="34290"/>
                </a:tc>
                <a:tc>
                  <a:txBody>
                    <a:bodyPr/>
                    <a:lstStyle/>
                    <a:p>
                      <a:r>
                        <a:rPr lang="en-US" sz="1200" b="1" dirty="0"/>
                        <a:t>This membership allows you to enjoy all of the amenities</a:t>
                      </a:r>
                      <a:r>
                        <a:rPr lang="en-US" sz="1200" b="1" baseline="0" dirty="0"/>
                        <a:t> of the clubs, activities and facilities in the “north campus” on North Pebble Beach Dr. and the “south campus” Community Hall and sports venues.</a:t>
                      </a:r>
                      <a:endParaRPr lang="en-US" sz="1200" b="1" dirty="0"/>
                    </a:p>
                  </a:txBody>
                  <a:tcPr marL="68580" marR="68580" marT="34290" marB="34290"/>
                </a:tc>
                <a:extLst>
                  <a:ext uri="{0D108BD9-81ED-4DB2-BD59-A6C34878D82A}">
                    <a16:rowId xmlns:a16="http://schemas.microsoft.com/office/drawing/2014/main" val="10004"/>
                  </a:ext>
                </a:extLst>
              </a:tr>
            </a:tbl>
          </a:graphicData>
        </a:graphic>
      </p:graphicFrame>
      <p:sp>
        <p:nvSpPr>
          <p:cNvPr id="3" name="Title 2"/>
          <p:cNvSpPr>
            <a:spLocks noGrp="1"/>
          </p:cNvSpPr>
          <p:nvPr>
            <p:ph type="title"/>
          </p:nvPr>
        </p:nvSpPr>
        <p:spPr>
          <a:xfrm>
            <a:off x="628650" y="237068"/>
            <a:ext cx="7886700" cy="575732"/>
          </a:xfrm>
        </p:spPr>
        <p:txBody>
          <a:bodyPr>
            <a:normAutofit/>
          </a:bodyPr>
          <a:lstStyle/>
          <a:p>
            <a:pPr algn="ctr"/>
            <a:r>
              <a:rPr lang="en-US" sz="1800" b="1" dirty="0"/>
              <a:t>ASSOCIATIONS…DUES…BENEFITS</a:t>
            </a:r>
          </a:p>
        </p:txBody>
      </p:sp>
    </p:spTree>
    <p:extLst>
      <p:ext uri="{BB962C8B-B14F-4D97-AF65-F5344CB8AC3E}">
        <p14:creationId xmlns:p14="http://schemas.microsoft.com/office/powerpoint/2010/main" val="3547103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78034950"/>
              </p:ext>
            </p:extLst>
          </p:nvPr>
        </p:nvGraphicFramePr>
        <p:xfrm>
          <a:off x="119073" y="1328844"/>
          <a:ext cx="8905854" cy="3253019"/>
        </p:xfrm>
        <a:graphic>
          <a:graphicData uri="http://schemas.openxmlformats.org/drawingml/2006/table">
            <a:tbl>
              <a:tblPr firstRow="1" bandRow="1">
                <a:tableStyleId>{5C22544A-7EE6-4342-B048-85BDC9FD1C3A}</a:tableStyleId>
              </a:tblPr>
              <a:tblGrid>
                <a:gridCol w="2009634">
                  <a:extLst>
                    <a:ext uri="{9D8B030D-6E8A-4147-A177-3AD203B41FA5}">
                      <a16:colId xmlns:a16="http://schemas.microsoft.com/office/drawing/2014/main" val="20000"/>
                    </a:ext>
                  </a:extLst>
                </a:gridCol>
                <a:gridCol w="2443292">
                  <a:extLst>
                    <a:ext uri="{9D8B030D-6E8A-4147-A177-3AD203B41FA5}">
                      <a16:colId xmlns:a16="http://schemas.microsoft.com/office/drawing/2014/main" val="20001"/>
                    </a:ext>
                  </a:extLst>
                </a:gridCol>
                <a:gridCol w="2059710">
                  <a:extLst>
                    <a:ext uri="{9D8B030D-6E8A-4147-A177-3AD203B41FA5}">
                      <a16:colId xmlns:a16="http://schemas.microsoft.com/office/drawing/2014/main" val="20002"/>
                    </a:ext>
                  </a:extLst>
                </a:gridCol>
                <a:gridCol w="2393218">
                  <a:extLst>
                    <a:ext uri="{9D8B030D-6E8A-4147-A177-3AD203B41FA5}">
                      <a16:colId xmlns:a16="http://schemas.microsoft.com/office/drawing/2014/main" val="20003"/>
                    </a:ext>
                  </a:extLst>
                </a:gridCol>
              </a:tblGrid>
              <a:tr h="476642">
                <a:tc>
                  <a:txBody>
                    <a:bodyPr/>
                    <a:lstStyle/>
                    <a:p>
                      <a:pPr algn="ctr"/>
                      <a:r>
                        <a:rPr lang="en-US" sz="1400" b="1" dirty="0"/>
                        <a:t>Office</a:t>
                      </a:r>
                    </a:p>
                  </a:txBody>
                  <a:tcPr marL="68580" marR="68580" marT="34290" marB="34290"/>
                </a:tc>
                <a:tc>
                  <a:txBody>
                    <a:bodyPr/>
                    <a:lstStyle/>
                    <a:p>
                      <a:pPr algn="ctr"/>
                      <a:r>
                        <a:rPr lang="en-US" sz="1400" b="1" dirty="0"/>
                        <a:t>Name</a:t>
                      </a:r>
                    </a:p>
                  </a:txBody>
                  <a:tcPr marL="68580" marR="68580" marT="34290" marB="34290"/>
                </a:tc>
                <a:tc>
                  <a:txBody>
                    <a:bodyPr/>
                    <a:lstStyle/>
                    <a:p>
                      <a:pPr algn="ctr"/>
                      <a:r>
                        <a:rPr lang="en-US" sz="1400" b="1" dirty="0"/>
                        <a:t>Address</a:t>
                      </a:r>
                    </a:p>
                  </a:txBody>
                  <a:tcPr marL="68580" marR="68580" marT="34290" marB="34290"/>
                </a:tc>
                <a:tc>
                  <a:txBody>
                    <a:bodyPr/>
                    <a:lstStyle/>
                    <a:p>
                      <a:pPr algn="ctr"/>
                      <a:r>
                        <a:rPr lang="en-US" sz="1400" b="1" dirty="0"/>
                        <a:t>Phone/Email</a:t>
                      </a:r>
                    </a:p>
                  </a:txBody>
                  <a:tcPr marL="68580" marR="68580" marT="34290" marB="34290"/>
                </a:tc>
                <a:extLst>
                  <a:ext uri="{0D108BD9-81ED-4DB2-BD59-A6C34878D82A}">
                    <a16:rowId xmlns:a16="http://schemas.microsoft.com/office/drawing/2014/main" val="10000"/>
                  </a:ext>
                </a:extLst>
              </a:tr>
              <a:tr h="4854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t>PRESIDENT</a:t>
                      </a:r>
                    </a:p>
                  </a:txBody>
                  <a:tcPr marL="68580" marR="68580" marT="34290" marB="34290"/>
                </a:tc>
                <a:tc>
                  <a:txBody>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en-US" sz="1400" b="1" dirty="0"/>
                        <a:t>PAT HARRINGTON</a:t>
                      </a:r>
                    </a:p>
                    <a:p>
                      <a:endParaRPr lang="en-US" sz="1400" b="1" dirty="0"/>
                    </a:p>
                  </a:txBody>
                  <a:tcPr marL="68580" marR="68580" marT="34290" marB="34290"/>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400" b="1" dirty="0"/>
                        <a:t>521</a:t>
                      </a:r>
                      <a:r>
                        <a:rPr lang="en-US" sz="1400" b="1" baseline="0" dirty="0"/>
                        <a:t> Rimini Vista Way</a:t>
                      </a:r>
                      <a:endParaRPr lang="en-US" sz="1400" b="1" dirty="0"/>
                    </a:p>
                    <a:p>
                      <a:endParaRPr lang="en-US" sz="1400" b="1" dirty="0"/>
                    </a:p>
                  </a:txBody>
                  <a:tcPr marL="68580" marR="68580" marT="34290" marB="34290"/>
                </a:tc>
                <a:tc>
                  <a:txBody>
                    <a:bodyPr/>
                    <a:lstStyle/>
                    <a:p>
                      <a:r>
                        <a:rPr lang="en-US" sz="1400" b="1" dirty="0"/>
                        <a:t>(860)</a:t>
                      </a:r>
                      <a:r>
                        <a:rPr lang="en-US" sz="1400" b="1" baseline="0" dirty="0"/>
                        <a:t> 798-5705</a:t>
                      </a:r>
                      <a:endParaRPr lang="en-US" sz="1400" b="1" dirty="0"/>
                    </a:p>
                    <a:p>
                      <a:r>
                        <a:rPr lang="en-US" sz="1200" b="1" dirty="0"/>
                        <a:t>pjhgrind@gmail.com</a:t>
                      </a:r>
                    </a:p>
                  </a:txBody>
                  <a:tcPr marL="68580" marR="68580" marT="34290" marB="34290"/>
                </a:tc>
                <a:extLst>
                  <a:ext uri="{0D108BD9-81ED-4DB2-BD59-A6C34878D82A}">
                    <a16:rowId xmlns:a16="http://schemas.microsoft.com/office/drawing/2014/main" val="10001"/>
                  </a:ext>
                </a:extLst>
              </a:tr>
              <a:tr h="526266">
                <a:tc>
                  <a:txBody>
                    <a:bodyPr/>
                    <a:lstStyle/>
                    <a:p>
                      <a:pPr algn="ctr"/>
                      <a:r>
                        <a:rPr lang="en-US" sz="1400" b="1" dirty="0"/>
                        <a:t>VICE PRESIDENT </a:t>
                      </a:r>
                    </a:p>
                  </a:txBody>
                  <a:tcPr marL="68580" marR="68580" marT="34290" marB="34290"/>
                </a:tc>
                <a:tc>
                  <a:txBody>
                    <a:bodyPr/>
                    <a:lstStyle/>
                    <a:p>
                      <a:pPr algn="ctr"/>
                      <a:r>
                        <a:rPr lang="en-US" sz="1400" b="1" dirty="0"/>
                        <a:t>KEITH DAVIS</a:t>
                      </a:r>
                    </a:p>
                  </a:txBody>
                  <a:tcPr marL="68580" marR="68580" marT="34290" marB="34290"/>
                </a:tc>
                <a:tc>
                  <a:txBody>
                    <a:bodyPr/>
                    <a:lstStyle/>
                    <a:p>
                      <a:r>
                        <a:rPr lang="en-US" sz="1400" b="1" dirty="0"/>
                        <a:t>506 Rimini Vista Way</a:t>
                      </a:r>
                    </a:p>
                  </a:txBody>
                  <a:tcPr marL="68580" marR="68580" marT="34290" marB="34290"/>
                </a:tc>
                <a:tc>
                  <a:txBody>
                    <a:bodyPr/>
                    <a:lstStyle/>
                    <a:p>
                      <a:pPr algn="l"/>
                      <a:r>
                        <a:rPr lang="en-US" sz="1200" b="1" dirty="0"/>
                        <a:t>(</a:t>
                      </a:r>
                      <a:r>
                        <a:rPr lang="en-US" sz="1400" b="1" dirty="0"/>
                        <a:t>304)</a:t>
                      </a:r>
                      <a:r>
                        <a:rPr lang="en-US" sz="1400" b="1" baseline="0" dirty="0"/>
                        <a:t> 539-1899</a:t>
                      </a:r>
                    </a:p>
                    <a:p>
                      <a:pPr algn="l"/>
                      <a:r>
                        <a:rPr lang="en-US" sz="1200" b="1" baseline="0" dirty="0"/>
                        <a:t>dKeith0813@gmail.com</a:t>
                      </a:r>
                      <a:endParaRPr lang="en-US" sz="1200" b="1" dirty="0"/>
                    </a:p>
                  </a:txBody>
                  <a:tcPr marL="68580" marR="68580" marT="34290" marB="34290"/>
                </a:tc>
                <a:extLst>
                  <a:ext uri="{0D108BD9-81ED-4DB2-BD59-A6C34878D82A}">
                    <a16:rowId xmlns:a16="http://schemas.microsoft.com/office/drawing/2014/main" val="10002"/>
                  </a:ext>
                </a:extLst>
              </a:tr>
              <a:tr h="526266">
                <a:tc>
                  <a:txBody>
                    <a:bodyPr/>
                    <a:lstStyle/>
                    <a:p>
                      <a:pPr algn="ctr"/>
                      <a:r>
                        <a:rPr lang="en-US" sz="1400" b="1" dirty="0"/>
                        <a:t>SECRETARY</a:t>
                      </a:r>
                    </a:p>
                  </a:txBody>
                  <a:tcPr marL="68580" marR="68580" marT="34290" marB="34290"/>
                </a:tc>
                <a:tc>
                  <a:txBody>
                    <a:bodyPr/>
                    <a:lstStyle/>
                    <a:p>
                      <a:pPr algn="ctr"/>
                      <a:r>
                        <a:rPr lang="en-US" sz="1400" b="1" dirty="0"/>
                        <a:t>KEN PADILLA</a:t>
                      </a:r>
                    </a:p>
                  </a:txBody>
                  <a:tcPr marL="68580" marR="68580" marT="34290" marB="34290"/>
                </a:tc>
                <a:tc>
                  <a:txBody>
                    <a:bodyPr/>
                    <a:lstStyle/>
                    <a:p>
                      <a:pPr algn="l"/>
                      <a:r>
                        <a:rPr lang="en-US" sz="1400" b="1" dirty="0"/>
                        <a:t>524 Rimini Vista Way</a:t>
                      </a:r>
                    </a:p>
                  </a:txBody>
                  <a:tcPr marL="68580" marR="68580" marT="34290" marB="34290"/>
                </a:tc>
                <a:tc>
                  <a:txBody>
                    <a:bodyPr/>
                    <a:lstStyle/>
                    <a:p>
                      <a:pPr algn="l"/>
                      <a:r>
                        <a:rPr lang="en-US" sz="1400" b="1" dirty="0"/>
                        <a:t>(616) 588-5340</a:t>
                      </a:r>
                    </a:p>
                    <a:p>
                      <a:pPr algn="l"/>
                      <a:r>
                        <a:rPr lang="en-US" sz="1400" b="1" dirty="0"/>
                        <a:t>kpbowstk@yahoo.com</a:t>
                      </a:r>
                    </a:p>
                  </a:txBody>
                  <a:tcPr marL="68580" marR="68580" marT="34290" marB="34290"/>
                </a:tc>
                <a:extLst>
                  <a:ext uri="{0D108BD9-81ED-4DB2-BD59-A6C34878D82A}">
                    <a16:rowId xmlns:a16="http://schemas.microsoft.com/office/drawing/2014/main" val="10003"/>
                  </a:ext>
                </a:extLst>
              </a:tr>
              <a:tr h="526266">
                <a:tc>
                  <a:txBody>
                    <a:bodyPr/>
                    <a:lstStyle/>
                    <a:p>
                      <a:pPr algn="ctr"/>
                      <a:r>
                        <a:rPr lang="en-US" sz="1400" b="1" dirty="0"/>
                        <a:t>TREASURER</a:t>
                      </a:r>
                    </a:p>
                  </a:txBody>
                  <a:tcPr marL="68580" marR="68580" marT="34290" marB="34290"/>
                </a:tc>
                <a:tc>
                  <a:txBody>
                    <a:bodyPr/>
                    <a:lstStyle/>
                    <a:p>
                      <a:pPr algn="ctr"/>
                      <a:r>
                        <a:rPr lang="en-US" sz="1400" b="1" dirty="0"/>
                        <a:t>PAULA LIPSKI</a:t>
                      </a:r>
                    </a:p>
                  </a:txBody>
                  <a:tcPr marL="68580" marR="68580" marT="34290" marB="34290"/>
                </a:tc>
                <a:tc>
                  <a:txBody>
                    <a:bodyPr/>
                    <a:lstStyle/>
                    <a:p>
                      <a:r>
                        <a:rPr lang="en-US" sz="1400" b="1" dirty="0"/>
                        <a:t>1506 Emerald Dunes</a:t>
                      </a:r>
                    </a:p>
                    <a:p>
                      <a:r>
                        <a:rPr lang="en-US" sz="1400" b="1" dirty="0"/>
                        <a:t>Drive</a:t>
                      </a:r>
                    </a:p>
                  </a:txBody>
                  <a:tcPr marL="68580" marR="68580" marT="34290" marB="34290"/>
                </a:tc>
                <a:tc>
                  <a:txBody>
                    <a:bodyPr/>
                    <a:lstStyle/>
                    <a:p>
                      <a:r>
                        <a:rPr lang="en-US" sz="1400" b="1" dirty="0"/>
                        <a:t>(609) 892-6502</a:t>
                      </a:r>
                    </a:p>
                    <a:p>
                      <a:r>
                        <a:rPr lang="en-US" sz="1200" b="1" dirty="0"/>
                        <a:t>pblipski@gmail.com</a:t>
                      </a:r>
                      <a:endParaRPr lang="en-US" sz="1400" b="1" dirty="0"/>
                    </a:p>
                  </a:txBody>
                  <a:tcPr marL="68580" marR="68580" marT="34290" marB="34290"/>
                </a:tc>
                <a:extLst>
                  <a:ext uri="{0D108BD9-81ED-4DB2-BD59-A6C34878D82A}">
                    <a16:rowId xmlns:a16="http://schemas.microsoft.com/office/drawing/2014/main" val="10004"/>
                  </a:ext>
                </a:extLst>
              </a:tr>
              <a:tr h="702279">
                <a:tc>
                  <a:txBody>
                    <a:bodyPr/>
                    <a:lstStyle/>
                    <a:p>
                      <a:pPr algn="ctr"/>
                      <a:r>
                        <a:rPr lang="en-US" sz="1400" b="1" dirty="0"/>
                        <a:t>AT LARGE</a:t>
                      </a:r>
                    </a:p>
                  </a:txBody>
                  <a:tcPr marL="68580" marR="68580" marT="34290" marB="34290"/>
                </a:tc>
                <a:tc>
                  <a:txBody>
                    <a:bodyPr/>
                    <a:lstStyle/>
                    <a:p>
                      <a:pPr algn="ctr"/>
                      <a:r>
                        <a:rPr lang="en-US" sz="1400" b="1" dirty="0"/>
                        <a:t>ROBERT NEILL</a:t>
                      </a:r>
                    </a:p>
                  </a:txBody>
                  <a:tcPr marL="68580" marR="68580" marT="34290" marB="34290"/>
                </a:tc>
                <a:tc>
                  <a:txBody>
                    <a:bodyPr/>
                    <a:lstStyle/>
                    <a:p>
                      <a:pPr algn="l"/>
                      <a:r>
                        <a:rPr lang="en-US" sz="1400" b="1" dirty="0"/>
                        <a:t>508 Rimini Vista Way</a:t>
                      </a:r>
                    </a:p>
                  </a:txBody>
                  <a:tcPr marL="68580" marR="68580" marT="34290" marB="34290"/>
                </a:tc>
                <a:tc>
                  <a:txBody>
                    <a:bodyPr/>
                    <a:lstStyle/>
                    <a:p>
                      <a:pPr algn="l"/>
                      <a:r>
                        <a:rPr lang="en-US" sz="1400" b="1" dirty="0"/>
                        <a:t>(206) 436-9445</a:t>
                      </a:r>
                    </a:p>
                    <a:p>
                      <a:pPr algn="l"/>
                      <a:r>
                        <a:rPr lang="en-US" sz="1200" b="1" dirty="0"/>
                        <a:t>robert3366@gmail.com</a:t>
                      </a:r>
                    </a:p>
                  </a:txBody>
                  <a:tcPr marL="68580" marR="68580" marT="34290" marB="34290"/>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a:xfrm>
            <a:off x="628650" y="244366"/>
            <a:ext cx="7886700" cy="945932"/>
          </a:xfrm>
        </p:spPr>
        <p:txBody>
          <a:bodyPr>
            <a:normAutofit/>
          </a:bodyPr>
          <a:lstStyle/>
          <a:p>
            <a:pPr algn="ctr"/>
            <a:r>
              <a:rPr lang="en-US" b="1" dirty="0"/>
              <a:t>RIMINI BOARD  OF DIRECTORS- 2024</a:t>
            </a:r>
          </a:p>
        </p:txBody>
      </p:sp>
      <p:sp>
        <p:nvSpPr>
          <p:cNvPr id="5" name="TextBox 4"/>
          <p:cNvSpPr txBox="1"/>
          <p:nvPr/>
        </p:nvSpPr>
        <p:spPr>
          <a:xfrm>
            <a:off x="0" y="5153492"/>
            <a:ext cx="8949690" cy="1177245"/>
          </a:xfrm>
          <a:prstGeom prst="rect">
            <a:avLst/>
          </a:prstGeom>
          <a:noFill/>
          <a:ln>
            <a:solidFill>
              <a:schemeClr val="bg2"/>
            </a:solidFill>
          </a:ln>
        </p:spPr>
        <p:txBody>
          <a:bodyPr wrap="square" rtlCol="0" anchor="ctr" anchorCtr="1">
            <a:spAutoFit/>
          </a:bodyPr>
          <a:lstStyle/>
          <a:p>
            <a:r>
              <a:rPr lang="en-US" sz="1500" b="1" dirty="0"/>
              <a:t>Board Meetings </a:t>
            </a:r>
            <a:r>
              <a:rPr lang="en-US" sz="1350" dirty="0"/>
              <a:t>are held as needed.  Board meetings are open to all Rimini homeowners and are announced at least 7 days in advance via email.  </a:t>
            </a:r>
          </a:p>
          <a:p>
            <a:endParaRPr lang="en-US" sz="1350" dirty="0"/>
          </a:p>
          <a:p>
            <a:r>
              <a:rPr lang="en-US" sz="1500" b="1" dirty="0"/>
              <a:t>The Annual Membership Meeting </a:t>
            </a:r>
            <a:r>
              <a:rPr lang="en-US" sz="1350" dirty="0"/>
              <a:t>is held in the fourth quarter. All homeowners receive a meeting notice at least 14 days in advance via USPS and email, along with a meeting agenda and the budget for the upcoming year. </a:t>
            </a:r>
          </a:p>
        </p:txBody>
      </p:sp>
    </p:spTree>
    <p:extLst>
      <p:ext uri="{BB962C8B-B14F-4D97-AF65-F5344CB8AC3E}">
        <p14:creationId xmlns:p14="http://schemas.microsoft.com/office/powerpoint/2010/main" val="1153702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563842619"/>
              </p:ext>
            </p:extLst>
          </p:nvPr>
        </p:nvGraphicFramePr>
        <p:xfrm>
          <a:off x="628650" y="2484582"/>
          <a:ext cx="8071596" cy="3146608"/>
        </p:xfrm>
        <a:graphic>
          <a:graphicData uri="http://schemas.openxmlformats.org/drawingml/2006/table">
            <a:tbl>
              <a:tblPr firstRow="1" bandRow="1">
                <a:tableStyleId>{5C22544A-7EE6-4342-B048-85BDC9FD1C3A}</a:tableStyleId>
              </a:tblPr>
              <a:tblGrid>
                <a:gridCol w="2690532">
                  <a:extLst>
                    <a:ext uri="{9D8B030D-6E8A-4147-A177-3AD203B41FA5}">
                      <a16:colId xmlns:a16="http://schemas.microsoft.com/office/drawing/2014/main" val="20000"/>
                    </a:ext>
                  </a:extLst>
                </a:gridCol>
                <a:gridCol w="2690532">
                  <a:extLst>
                    <a:ext uri="{9D8B030D-6E8A-4147-A177-3AD203B41FA5}">
                      <a16:colId xmlns:a16="http://schemas.microsoft.com/office/drawing/2014/main" val="20001"/>
                    </a:ext>
                  </a:extLst>
                </a:gridCol>
                <a:gridCol w="2690532">
                  <a:extLst>
                    <a:ext uri="{9D8B030D-6E8A-4147-A177-3AD203B41FA5}">
                      <a16:colId xmlns:a16="http://schemas.microsoft.com/office/drawing/2014/main" val="20002"/>
                    </a:ext>
                  </a:extLst>
                </a:gridCol>
              </a:tblGrid>
              <a:tr h="464138">
                <a:tc gridSpan="3">
                  <a:txBody>
                    <a:bodyPr/>
                    <a:lstStyle/>
                    <a:p>
                      <a:pPr algn="ctr"/>
                      <a:r>
                        <a:rPr lang="en-US" sz="1400" dirty="0"/>
                        <a:t>Architectural Review Committee Members</a:t>
                      </a:r>
                    </a:p>
                  </a:txBody>
                  <a:tcPr marL="68580" marR="68580" marT="34290" marB="34290"/>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0000"/>
                  </a:ext>
                </a:extLst>
              </a:tr>
              <a:tr h="464138">
                <a:tc>
                  <a:txBody>
                    <a:bodyPr/>
                    <a:lstStyle/>
                    <a:p>
                      <a:pPr algn="ctr"/>
                      <a:r>
                        <a:rPr lang="en-US" sz="1400" b="1" dirty="0"/>
                        <a:t>Name</a:t>
                      </a:r>
                    </a:p>
                  </a:txBody>
                  <a:tcPr marL="68580" marR="68580" marT="34290" marB="34290"/>
                </a:tc>
                <a:tc>
                  <a:txBody>
                    <a:bodyPr/>
                    <a:lstStyle/>
                    <a:p>
                      <a:pPr algn="ctr"/>
                      <a:r>
                        <a:rPr lang="en-US" sz="1400" b="1" dirty="0"/>
                        <a:t>Address</a:t>
                      </a:r>
                    </a:p>
                  </a:txBody>
                  <a:tcPr marL="68580" marR="68580" marT="34290" marB="34290"/>
                </a:tc>
                <a:tc>
                  <a:txBody>
                    <a:bodyPr/>
                    <a:lstStyle/>
                    <a:p>
                      <a:pPr algn="ctr"/>
                      <a:r>
                        <a:rPr lang="en-US" sz="1400" b="1" dirty="0"/>
                        <a:t>Phone/Email</a:t>
                      </a:r>
                    </a:p>
                  </a:txBody>
                  <a:tcPr marL="68580" marR="68580" marT="34290" marB="34290"/>
                </a:tc>
                <a:extLst>
                  <a:ext uri="{0D108BD9-81ED-4DB2-BD59-A6C34878D82A}">
                    <a16:rowId xmlns:a16="http://schemas.microsoft.com/office/drawing/2014/main" val="10001"/>
                  </a:ext>
                </a:extLst>
              </a:tr>
              <a:tr h="516885">
                <a:tc>
                  <a:txBody>
                    <a:bodyPr/>
                    <a:lstStyle/>
                    <a:p>
                      <a:pPr algn="ctr"/>
                      <a:r>
                        <a:rPr lang="en-US" sz="1400" b="1" dirty="0"/>
                        <a:t>Star Glock (Chair)</a:t>
                      </a:r>
                    </a:p>
                  </a:txBody>
                  <a:tcPr marL="68580" marR="68580" marT="34290" marB="34290"/>
                </a:tc>
                <a:tc>
                  <a:txBody>
                    <a:bodyPr/>
                    <a:lstStyle/>
                    <a:p>
                      <a:pPr algn="ctr"/>
                      <a:r>
                        <a:rPr lang="en-US" sz="1400" b="1" dirty="0"/>
                        <a:t>515 Rimini Vista Way</a:t>
                      </a:r>
                    </a:p>
                  </a:txBody>
                  <a:tcPr marL="68580" marR="68580" marT="34290" marB="34290"/>
                </a:tc>
                <a:tc>
                  <a:txBody>
                    <a:bodyPr/>
                    <a:lstStyle/>
                    <a:p>
                      <a:pPr algn="ctr"/>
                      <a:r>
                        <a:rPr lang="en-US" sz="1400" b="1" dirty="0">
                          <a:solidFill>
                            <a:schemeClr val="bg1"/>
                          </a:solidFill>
                        </a:rPr>
                        <a:t>(727) 804-0285</a:t>
                      </a:r>
                    </a:p>
                    <a:p>
                      <a:pPr algn="ctr"/>
                      <a:r>
                        <a:rPr lang="en-US" sz="1400" b="1" dirty="0">
                          <a:solidFill>
                            <a:schemeClr val="bg1"/>
                          </a:solidFill>
                        </a:rPr>
                        <a:t>starglock@gmail.com</a:t>
                      </a:r>
                    </a:p>
                  </a:txBody>
                  <a:tcPr marL="68580" marR="68580" marT="34290" marB="34290"/>
                </a:tc>
                <a:extLst>
                  <a:ext uri="{0D108BD9-81ED-4DB2-BD59-A6C34878D82A}">
                    <a16:rowId xmlns:a16="http://schemas.microsoft.com/office/drawing/2014/main" val="10002"/>
                  </a:ext>
                </a:extLst>
              </a:tr>
              <a:tr h="522514">
                <a:tc>
                  <a:txBody>
                    <a:bodyPr/>
                    <a:lstStyle/>
                    <a:p>
                      <a:pPr algn="ctr"/>
                      <a:r>
                        <a:rPr lang="en-US" sz="1400" b="1" dirty="0"/>
                        <a:t>Al Dragomani</a:t>
                      </a:r>
                    </a:p>
                  </a:txBody>
                  <a:tcPr marL="68580" marR="68580" marT="34290" marB="34290"/>
                </a:tc>
                <a:tc>
                  <a:txBody>
                    <a:bodyPr/>
                    <a:lstStyle/>
                    <a:p>
                      <a:pPr algn="ctr"/>
                      <a:r>
                        <a:rPr lang="en-US" sz="1400" b="1" dirty="0"/>
                        <a:t>505 Rimini Vista Way</a:t>
                      </a:r>
                    </a:p>
                  </a:txBody>
                  <a:tcPr marL="68580" marR="68580" marT="34290" marB="34290"/>
                </a:tc>
                <a:tc>
                  <a:txBody>
                    <a:bodyPr/>
                    <a:lstStyle/>
                    <a:p>
                      <a:pPr algn="ctr"/>
                      <a:r>
                        <a:rPr lang="en-US" sz="1400" b="1" dirty="0"/>
                        <a:t>(813) 633-2424</a:t>
                      </a:r>
                    </a:p>
                    <a:p>
                      <a:pPr algn="ctr"/>
                      <a:r>
                        <a:rPr lang="en-US" sz="1400" b="1" dirty="0"/>
                        <a:t>aldragomani@gmail.com</a:t>
                      </a:r>
                    </a:p>
                  </a:txBody>
                  <a:tcPr marL="68580" marR="68580" marT="34290" marB="34290"/>
                </a:tc>
                <a:extLst>
                  <a:ext uri="{0D108BD9-81ED-4DB2-BD59-A6C34878D82A}">
                    <a16:rowId xmlns:a16="http://schemas.microsoft.com/office/drawing/2014/main" val="10003"/>
                  </a:ext>
                </a:extLst>
              </a:tr>
              <a:tr h="555172">
                <a:tc>
                  <a:txBody>
                    <a:bodyPr/>
                    <a:lstStyle/>
                    <a:p>
                      <a:pPr algn="ctr"/>
                      <a:r>
                        <a:rPr lang="en-US" sz="1400" b="1" dirty="0"/>
                        <a:t>John Kinney</a:t>
                      </a:r>
                    </a:p>
                  </a:txBody>
                  <a:tcPr marL="68580" marR="68580" marT="34290" marB="34290"/>
                </a:tc>
                <a:tc>
                  <a:txBody>
                    <a:bodyPr/>
                    <a:lstStyle/>
                    <a:p>
                      <a:pPr algn="ctr"/>
                      <a:r>
                        <a:rPr lang="en-US" sz="1400" b="1" dirty="0"/>
                        <a:t>531 Rimini Vista Way</a:t>
                      </a:r>
                    </a:p>
                  </a:txBody>
                  <a:tcPr marL="68580" marR="68580" marT="34290" marB="34290"/>
                </a:tc>
                <a:tc>
                  <a:txBody>
                    <a:bodyPr/>
                    <a:lstStyle/>
                    <a:p>
                      <a:pPr algn="ctr"/>
                      <a:r>
                        <a:rPr lang="en-US" sz="1400" b="1" dirty="0">
                          <a:solidFill>
                            <a:schemeClr val="bg1"/>
                          </a:solidFill>
                        </a:rPr>
                        <a:t>(262) 527-5273</a:t>
                      </a:r>
                    </a:p>
                    <a:p>
                      <a:pPr algn="ctr"/>
                      <a:r>
                        <a:rPr lang="en-US" sz="1400" b="1" dirty="0">
                          <a:solidFill>
                            <a:schemeClr val="bg1"/>
                          </a:solidFill>
                        </a:rPr>
                        <a:t>jkinneyfreedom1@gmail.com</a:t>
                      </a:r>
                    </a:p>
                  </a:txBody>
                  <a:tcPr marL="68580" marR="68580" marT="34290" marB="34290"/>
                </a:tc>
                <a:extLst>
                  <a:ext uri="{0D108BD9-81ED-4DB2-BD59-A6C34878D82A}">
                    <a16:rowId xmlns:a16="http://schemas.microsoft.com/office/drawing/2014/main" val="3729013714"/>
                  </a:ext>
                </a:extLst>
              </a:tr>
              <a:tr h="623761">
                <a:tc>
                  <a:txBody>
                    <a:bodyPr/>
                    <a:lstStyle/>
                    <a:p>
                      <a:pPr algn="ctr"/>
                      <a:r>
                        <a:rPr lang="en-US" sz="1400" b="1" dirty="0"/>
                        <a:t>Dina Duncan</a:t>
                      </a:r>
                    </a:p>
                  </a:txBody>
                  <a:tcPr marL="68580" marR="68580" marT="34290" marB="34290"/>
                </a:tc>
                <a:tc>
                  <a:txBody>
                    <a:bodyPr/>
                    <a:lstStyle/>
                    <a:p>
                      <a:pPr algn="ctr"/>
                      <a:r>
                        <a:rPr lang="en-US" sz="1400" b="1" dirty="0"/>
                        <a:t>504 Rimini Vista Way</a:t>
                      </a:r>
                    </a:p>
                  </a:txBody>
                  <a:tcPr marL="68580" marR="68580" marT="34290" marB="34290"/>
                </a:tc>
                <a:tc>
                  <a:txBody>
                    <a:bodyPr/>
                    <a:lstStyle/>
                    <a:p>
                      <a:pPr algn="ctr"/>
                      <a:r>
                        <a:rPr lang="en-US" sz="1400" b="1" dirty="0">
                          <a:solidFill>
                            <a:schemeClr val="bg1"/>
                          </a:solidFill>
                        </a:rPr>
                        <a:t>(656) 213-7867</a:t>
                      </a:r>
                    </a:p>
                    <a:p>
                      <a:pPr algn="ctr"/>
                      <a:r>
                        <a:rPr lang="en-US" sz="1400" b="1" dirty="0">
                          <a:solidFill>
                            <a:schemeClr val="bg1"/>
                          </a:solidFill>
                          <a:hlinkClick r:id="rId3">
                            <a:extLst>
                              <a:ext uri="{A12FA001-AC4F-418D-AE19-62706E023703}">
                                <ahyp:hlinkClr xmlns:ahyp="http://schemas.microsoft.com/office/drawing/2018/hyperlinkcolor" val="tx"/>
                              </a:ext>
                            </a:extLst>
                          </a:hlinkClick>
                        </a:rPr>
                        <a:t>dduncan0530@outlook.com</a:t>
                      </a:r>
                      <a:endParaRPr lang="en-US" sz="1400" b="1" dirty="0">
                        <a:solidFill>
                          <a:schemeClr val="bg1"/>
                        </a:solidFill>
                      </a:endParaRPr>
                    </a:p>
                  </a:txBody>
                  <a:tcPr marL="68580" marR="68580" marT="34290" marB="34290"/>
                </a:tc>
                <a:extLst>
                  <a:ext uri="{0D108BD9-81ED-4DB2-BD59-A6C34878D82A}">
                    <a16:rowId xmlns:a16="http://schemas.microsoft.com/office/drawing/2014/main" val="3259293151"/>
                  </a:ext>
                </a:extLst>
              </a:tr>
            </a:tbl>
          </a:graphicData>
        </a:graphic>
      </p:graphicFrame>
      <p:sp>
        <p:nvSpPr>
          <p:cNvPr id="3" name="Title 2"/>
          <p:cNvSpPr>
            <a:spLocks noGrp="1"/>
          </p:cNvSpPr>
          <p:nvPr>
            <p:ph type="title"/>
          </p:nvPr>
        </p:nvSpPr>
        <p:spPr>
          <a:xfrm>
            <a:off x="628650" y="336732"/>
            <a:ext cx="7886700" cy="2147850"/>
          </a:xfrm>
        </p:spPr>
        <p:txBody>
          <a:bodyPr>
            <a:normAutofit/>
          </a:bodyPr>
          <a:lstStyle/>
          <a:p>
            <a:pPr algn="ctr"/>
            <a:r>
              <a:rPr lang="en-US" sz="1800" dirty="0"/>
              <a:t>ARCHITECTURAL REVIEW COMMITTEE</a:t>
            </a:r>
            <a:br>
              <a:rPr lang="en-US" sz="1800" dirty="0"/>
            </a:br>
            <a:br>
              <a:rPr lang="en-US" sz="1800" dirty="0"/>
            </a:br>
            <a:r>
              <a:rPr lang="en-US" sz="1400" dirty="0"/>
              <a:t>In order to maintain the beauty and integrity of our neighborhood, an architectural review committee has been formed.  If you want to make ANY changes to the exterior of your home (i.e. add a lanai, paint your house, add a pool, etc.) you must get approval from the Architectural Review Committee (ARC). The ARC Rules and Regulations are posted on our web site, as well as the associated Architectural Change Request application form.</a:t>
            </a:r>
          </a:p>
        </p:txBody>
      </p:sp>
      <p:graphicFrame>
        <p:nvGraphicFramePr>
          <p:cNvPr id="2" name="Table 1">
            <a:extLst>
              <a:ext uri="{FF2B5EF4-FFF2-40B4-BE49-F238E27FC236}">
                <a16:creationId xmlns:a16="http://schemas.microsoft.com/office/drawing/2014/main" id="{8BCE4546-D215-CACA-B898-CD5EA1EC3E90}"/>
              </a:ext>
            </a:extLst>
          </p:cNvPr>
          <p:cNvGraphicFramePr>
            <a:graphicFrameLocks noGrp="1"/>
          </p:cNvGraphicFramePr>
          <p:nvPr>
            <p:extLst>
              <p:ext uri="{D42A27DB-BD31-4B8C-83A1-F6EECF244321}">
                <p14:modId xmlns:p14="http://schemas.microsoft.com/office/powerpoint/2010/main" val="1501616301"/>
              </p:ext>
            </p:extLst>
          </p:nvPr>
        </p:nvGraphicFramePr>
        <p:xfrm>
          <a:off x="628650" y="5631190"/>
          <a:ext cx="8071596" cy="486379"/>
        </p:xfrm>
        <a:graphic>
          <a:graphicData uri="http://schemas.openxmlformats.org/drawingml/2006/table">
            <a:tbl>
              <a:tblPr firstRow="1" bandRow="1">
                <a:tableStyleId>{5C22544A-7EE6-4342-B048-85BDC9FD1C3A}</a:tableStyleId>
              </a:tblPr>
              <a:tblGrid>
                <a:gridCol w="2690532">
                  <a:extLst>
                    <a:ext uri="{9D8B030D-6E8A-4147-A177-3AD203B41FA5}">
                      <a16:colId xmlns:a16="http://schemas.microsoft.com/office/drawing/2014/main" val="2562707296"/>
                    </a:ext>
                  </a:extLst>
                </a:gridCol>
                <a:gridCol w="2690532">
                  <a:extLst>
                    <a:ext uri="{9D8B030D-6E8A-4147-A177-3AD203B41FA5}">
                      <a16:colId xmlns:a16="http://schemas.microsoft.com/office/drawing/2014/main" val="3483093820"/>
                    </a:ext>
                  </a:extLst>
                </a:gridCol>
                <a:gridCol w="2690532">
                  <a:extLst>
                    <a:ext uri="{9D8B030D-6E8A-4147-A177-3AD203B41FA5}">
                      <a16:colId xmlns:a16="http://schemas.microsoft.com/office/drawing/2014/main" val="1993821691"/>
                    </a:ext>
                  </a:extLst>
                </a:gridCol>
              </a:tblGrid>
              <a:tr h="486379">
                <a:tc>
                  <a:txBody>
                    <a:bodyPr/>
                    <a:lstStyle/>
                    <a:p>
                      <a:pPr algn="ctr"/>
                      <a:endParaRPr lang="en-US" sz="1400" b="1" dirty="0"/>
                    </a:p>
                  </a:txBody>
                  <a:tcPr marL="68580" marR="68580" marT="34290" marB="34290"/>
                </a:tc>
                <a:tc>
                  <a:txBody>
                    <a:bodyPr/>
                    <a:lstStyle/>
                    <a:p>
                      <a:pPr algn="ctr"/>
                      <a:endParaRPr lang="en-US" sz="1400" b="1" dirty="0"/>
                    </a:p>
                  </a:txBody>
                  <a:tcPr marL="68580" marR="68580" marT="34290" marB="34290"/>
                </a:tc>
                <a:tc>
                  <a:txBody>
                    <a:bodyPr/>
                    <a:lstStyle/>
                    <a:p>
                      <a:pPr algn="ctr"/>
                      <a:endParaRPr lang="en-US" sz="1400" b="1" dirty="0">
                        <a:solidFill>
                          <a:schemeClr val="bg1"/>
                        </a:solidFill>
                      </a:endParaRPr>
                    </a:p>
                  </a:txBody>
                  <a:tcPr marL="68580" marR="68580" marT="34290" marB="34290"/>
                </a:tc>
                <a:extLst>
                  <a:ext uri="{0D108BD9-81ED-4DB2-BD59-A6C34878D82A}">
                    <a16:rowId xmlns:a16="http://schemas.microsoft.com/office/drawing/2014/main" val="1641908459"/>
                  </a:ext>
                </a:extLst>
              </a:tr>
            </a:tbl>
          </a:graphicData>
        </a:graphic>
      </p:graphicFrame>
    </p:spTree>
    <p:extLst>
      <p:ext uri="{BB962C8B-B14F-4D97-AF65-F5344CB8AC3E}">
        <p14:creationId xmlns:p14="http://schemas.microsoft.com/office/powerpoint/2010/main" val="1528859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sland design templat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sland design template" id="{5EAFA74D-B2BE-4F03-B7C5-F6CDD88F48ED}" vid="{61CAF660-B0A6-40C5-8246-BD03FA61C7CF}"/>
    </a:ext>
  </a:extLst>
</a:theme>
</file>

<file path=ppt/theme/theme2.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957CA36-13AE-4B4A-9E0A-E5DBD709B1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Organic</Template>
  <TotalTime>0</TotalTime>
  <Words>1651</Words>
  <Application>Microsoft Office PowerPoint</Application>
  <PresentationFormat>Letter Paper (8.5x11 in)</PresentationFormat>
  <Paragraphs>223</Paragraphs>
  <Slides>11</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Arial Black</vt:lpstr>
      <vt:lpstr>Island design template</vt:lpstr>
      <vt:lpstr>WELCOME TO RIMINI !</vt:lpstr>
      <vt:lpstr>Welcome Neighbor</vt:lpstr>
      <vt:lpstr>EMERGENGY CONTACTS</vt:lpstr>
      <vt:lpstr>OTHER USEFUL INFORMATION</vt:lpstr>
      <vt:lpstr>                     CLUB RENAISSANCE The jewel of our community is Club Renaissance, where many of the community’s social activities take place. This is where you’ll find BACCHUS… a more formal event venue where many holiday parties take place, and AMICI’S…a casual bar and restaurant where you’ll most likely run into many of your neighbors! Of course, Club Renaissance is home to our beautiful resort-like pool, the Renaissance gym, and our spa. For a complete overview of events planned for Club Renaissance, go to:                                                              WWW.CLUBRENAISSANCE.CLUBLINK.COM</vt:lpstr>
      <vt:lpstr>GOLF</vt:lpstr>
      <vt:lpstr>ASSOCIATIONS…DUES…BENEFITS</vt:lpstr>
      <vt:lpstr>RIMINI BOARD  OF DIRECTORS- 2024</vt:lpstr>
      <vt:lpstr>ARCHITECTURAL REVIEW COMMITTEE  In order to maintain the beauty and integrity of our neighborhood, an architectural review committee has been formed.  If you want to make ANY changes to the exterior of your home (i.e. add a lanai, paint your house, add a pool, etc.) you must get approval from the Architectural Review Committee (ARC). The ARC Rules and Regulations are posted on our web site, as well as the associated Architectural Change Request application form.</vt:lpstr>
      <vt:lpstr>LAWN COMMITTEE In order to oversee the maintenance of our neighborhood lawns in a uniform manner, the Lawn Committee was established.  Our lawn maintenance is contracted to Sun Turf</vt:lpstr>
      <vt:lpstr>SOCIAL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2016-01-07T21:36:24Z</dcterms:created>
  <dcterms:modified xsi:type="dcterms:W3CDTF">2026-03-04T20:11:09Z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TC034605269991</vt:lpwstr>
  </property>
</Properties>
</file>